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2"/>
  </p:notesMasterIdLst>
  <p:sldIdLst>
    <p:sldId id="326" r:id="rId3"/>
    <p:sldId id="384" r:id="rId4"/>
    <p:sldId id="392" r:id="rId5"/>
    <p:sldId id="393" r:id="rId6"/>
    <p:sldId id="400" r:id="rId7"/>
    <p:sldId id="365" r:id="rId8"/>
    <p:sldId id="353" r:id="rId9"/>
    <p:sldId id="354" r:id="rId10"/>
    <p:sldId id="381" r:id="rId11"/>
    <p:sldId id="380" r:id="rId12"/>
    <p:sldId id="408" r:id="rId13"/>
    <p:sldId id="411" r:id="rId14"/>
    <p:sldId id="409" r:id="rId15"/>
    <p:sldId id="359" r:id="rId16"/>
    <p:sldId id="395" r:id="rId17"/>
    <p:sldId id="368" r:id="rId18"/>
    <p:sldId id="370" r:id="rId19"/>
    <p:sldId id="371" r:id="rId20"/>
    <p:sldId id="396" r:id="rId21"/>
    <p:sldId id="397" r:id="rId22"/>
    <p:sldId id="398" r:id="rId23"/>
    <p:sldId id="410" r:id="rId24"/>
    <p:sldId id="406" r:id="rId25"/>
    <p:sldId id="376" r:id="rId26"/>
    <p:sldId id="416" r:id="rId27"/>
    <p:sldId id="415" r:id="rId28"/>
    <p:sldId id="412" r:id="rId29"/>
    <p:sldId id="407" r:id="rId30"/>
    <p:sldId id="403" r:id="rId31"/>
  </p:sldIdLst>
  <p:sldSz cx="9144000" cy="6858000" type="screen4x3"/>
  <p:notesSz cx="6858000" cy="9144000"/>
  <p:custDataLst>
    <p:tags r:id="rId33"/>
  </p:custDataLst>
  <p:defaultTextStyle>
    <a:defPPr>
      <a:defRPr lang="bg-BG"/>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08" autoAdjust="0"/>
    <p:restoredTop sz="90514" autoAdjust="0"/>
  </p:normalViewPr>
  <p:slideViewPr>
    <p:cSldViewPr>
      <p:cViewPr>
        <p:scale>
          <a:sx n="75" d="100"/>
          <a:sy n="75" d="100"/>
        </p:scale>
        <p:origin x="-588"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bg-BG"/>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bg-BG"/>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bg-BG" noProof="0" smtClean="0"/>
              <a:t>Click to edit Master text styles</a:t>
            </a:r>
          </a:p>
          <a:p>
            <a:pPr lvl="1"/>
            <a:r>
              <a:rPr lang="bg-BG" noProof="0" smtClean="0"/>
              <a:t>Second level</a:t>
            </a:r>
          </a:p>
          <a:p>
            <a:pPr lvl="2"/>
            <a:r>
              <a:rPr lang="bg-BG" noProof="0" smtClean="0"/>
              <a:t>Third level</a:t>
            </a:r>
          </a:p>
          <a:p>
            <a:pPr lvl="3"/>
            <a:r>
              <a:rPr lang="bg-BG" noProof="0" smtClean="0"/>
              <a:t>Fourth level</a:t>
            </a:r>
          </a:p>
          <a:p>
            <a:pPr lvl="4"/>
            <a:r>
              <a:rPr lang="bg-BG"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bg-BG"/>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7A093AE-87AF-4221-B5F4-B979E57A8843}" type="slidenum">
              <a:rPr lang="bg-BG"/>
              <a:pPr>
                <a:defRPr/>
              </a:pPr>
              <a:t>‹#›</a:t>
            </a:fld>
            <a:endParaRPr lang="bg-BG"/>
          </a:p>
        </p:txBody>
      </p:sp>
    </p:spTree>
    <p:extLst>
      <p:ext uri="{BB962C8B-B14F-4D97-AF65-F5344CB8AC3E}">
        <p14:creationId xmlns:p14="http://schemas.microsoft.com/office/powerpoint/2010/main" val="1760848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C0B6C3-74AB-4819-B3E1-23E51333D98F}" type="slidenum">
              <a:rPr lang="bg-BG" altLang="en-US" smtClean="0"/>
              <a:pPr/>
              <a:t>1</a:t>
            </a:fld>
            <a:endParaRPr lang="bg-BG"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altLang="en-US" sz="1200" dirty="0" smtClean="0">
                <a:solidFill>
                  <a:srgbClr val="333399"/>
                </a:solidFill>
                <a:latin typeface="Comic Sans MS" pitchFamily="66" charset="0"/>
              </a:rPr>
              <a:t>Since 2009, a simple 3D pulsed laser technique has been made avalilable for microfabrication of 3D graphitic structures in the </a:t>
            </a:r>
            <a:r>
              <a:rPr lang="it-IT" altLang="en-US" sz="1200" dirty="0" smtClean="0">
                <a:solidFill>
                  <a:srgbClr val="FF3300"/>
                </a:solidFill>
                <a:latin typeface="Comic Sans MS" pitchFamily="66" charset="0"/>
              </a:rPr>
              <a:t>bulk</a:t>
            </a:r>
            <a:r>
              <a:rPr lang="it-IT" altLang="en-US" sz="1200" dirty="0" smtClean="0">
                <a:solidFill>
                  <a:srgbClr val="333399"/>
                </a:solidFill>
                <a:latin typeface="Comic Sans MS" pitchFamily="66" charset="0"/>
              </a:rPr>
              <a:t> Diamond (for optical applications)</a:t>
            </a:r>
          </a:p>
          <a:p>
            <a:endParaRPr lang="en-US" dirty="0"/>
          </a:p>
        </p:txBody>
      </p:sp>
      <p:sp>
        <p:nvSpPr>
          <p:cNvPr id="4" name="Slide Number Placeholder 3"/>
          <p:cNvSpPr>
            <a:spLocks noGrp="1"/>
          </p:cNvSpPr>
          <p:nvPr>
            <p:ph type="sldNum" sz="quarter" idx="10"/>
          </p:nvPr>
        </p:nvSpPr>
        <p:spPr/>
        <p:txBody>
          <a:bodyPr/>
          <a:lstStyle/>
          <a:p>
            <a:pPr>
              <a:defRPr/>
            </a:pPr>
            <a:fld id="{A7A093AE-87AF-4221-B5F4-B979E57A8843}" type="slidenum">
              <a:rPr lang="bg-BG" smtClean="0"/>
              <a:pPr>
                <a:defRPr/>
              </a:pPr>
              <a:t>4</a:t>
            </a:fld>
            <a:endParaRPr lang="bg-BG"/>
          </a:p>
        </p:txBody>
      </p:sp>
    </p:spTree>
    <p:extLst>
      <p:ext uri="{BB962C8B-B14F-4D97-AF65-F5344CB8AC3E}">
        <p14:creationId xmlns:p14="http://schemas.microsoft.com/office/powerpoint/2010/main" val="72653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1</a:t>
            </a:r>
            <a:r>
              <a:rPr lang="en-US" altLang="en-US" dirty="0" smtClean="0"/>
              <a:t>Timescales of various</a:t>
            </a:r>
          </a:p>
          <a:p>
            <a:r>
              <a:rPr lang="en-US" altLang="en-US" dirty="0" smtClean="0"/>
              <a:t>electron and lattice processes in</a:t>
            </a:r>
          </a:p>
          <a:p>
            <a:r>
              <a:rPr lang="en-US" altLang="en-US" dirty="0" smtClean="0"/>
              <a:t>laser-excited solids (after</a:t>
            </a:r>
          </a:p>
          <a:p>
            <a:r>
              <a:rPr lang="en-US" altLang="en-US" dirty="0" smtClean="0"/>
              <a:t>ref. 10). Each green bar</a:t>
            </a:r>
          </a:p>
          <a:p>
            <a:r>
              <a:rPr lang="en-US" altLang="en-US" dirty="0" smtClean="0"/>
              <a:t>represents an approximate range</a:t>
            </a:r>
          </a:p>
          <a:p>
            <a:r>
              <a:rPr lang="en-US" altLang="en-US" dirty="0" smtClean="0"/>
              <a:t>of characteristic times over a</a:t>
            </a:r>
          </a:p>
          <a:p>
            <a:r>
              <a:rPr lang="en-US" altLang="en-US" dirty="0" smtClean="0"/>
              <a:t>range of carrier densities from</a:t>
            </a:r>
          </a:p>
          <a:p>
            <a:r>
              <a:rPr lang="en-US" altLang="en-US" dirty="0" smtClean="0"/>
              <a:t>1017 to 1022cm–3.The triangles at</a:t>
            </a:r>
          </a:p>
          <a:p>
            <a:r>
              <a:rPr lang="en-US" altLang="en-US" dirty="0" smtClean="0"/>
              <a:t>the top show the current state-</a:t>
            </a:r>
            <a:r>
              <a:rPr lang="en-US" altLang="en-US" dirty="0" err="1" smtClean="0"/>
              <a:t>ofthe</a:t>
            </a:r>
            <a:r>
              <a:rPr lang="en-US" altLang="en-US" dirty="0" smtClean="0"/>
              <a:t>-</a:t>
            </a:r>
          </a:p>
          <a:p>
            <a:r>
              <a:rPr lang="en-US" altLang="en-US" dirty="0" smtClean="0"/>
              <a:t>art in the generation of short</a:t>
            </a:r>
          </a:p>
          <a:p>
            <a:r>
              <a:rPr lang="en-US" altLang="en-US" dirty="0" smtClean="0"/>
              <a:t>pulses of electromagnetic</a:t>
            </a:r>
          </a:p>
          <a:p>
            <a:r>
              <a:rPr lang="fr-FR" altLang="en-US" dirty="0" smtClean="0"/>
              <a:t>radiation:</a:t>
            </a:r>
            <a:r>
              <a:rPr lang="fr-FR" altLang="en-US" b="1" dirty="0" smtClean="0"/>
              <a:t>1 </a:t>
            </a:r>
            <a:r>
              <a:rPr lang="fr-FR" altLang="en-US" dirty="0" smtClean="0"/>
              <a:t>5 </a:t>
            </a:r>
            <a:r>
              <a:rPr lang="fr-FR" altLang="en-US" dirty="0" err="1" smtClean="0"/>
              <a:t>fs</a:t>
            </a:r>
            <a:r>
              <a:rPr lang="fr-FR" altLang="en-US" dirty="0" smtClean="0"/>
              <a:t> (visible),</a:t>
            </a:r>
            <a:r>
              <a:rPr lang="fr-FR" altLang="en-US" b="1" dirty="0" smtClean="0"/>
              <a:t>2 </a:t>
            </a:r>
            <a:r>
              <a:rPr lang="fr-FR" altLang="en-US" dirty="0" smtClean="0"/>
              <a:t>120 </a:t>
            </a:r>
            <a:r>
              <a:rPr lang="fr-FR" altLang="en-US" dirty="0" err="1" smtClean="0"/>
              <a:t>fs</a:t>
            </a:r>
            <a:endParaRPr lang="fr-FR" altLang="en-US" dirty="0" smtClean="0"/>
          </a:p>
          <a:p>
            <a:r>
              <a:rPr lang="it-IT" altLang="en-US" dirty="0" smtClean="0"/>
              <a:t>(X-ray),</a:t>
            </a:r>
            <a:r>
              <a:rPr lang="it-IT" altLang="en-US" b="1" dirty="0" smtClean="0"/>
              <a:t>3 </a:t>
            </a:r>
            <a:r>
              <a:rPr lang="it-IT" altLang="en-US" dirty="0" smtClean="0"/>
              <a:t>0.5 fs (far ultraviolet).</a:t>
            </a:r>
            <a:endParaRPr lang="en-US" altLang="en-US" dirty="0"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7E552BA-2ADB-44AE-8104-F372046C12A0}" type="slidenum">
              <a:rPr lang="bg-BG" altLang="en-US" smtClean="0"/>
              <a:pPr/>
              <a:t>7</a:t>
            </a:fld>
            <a:endParaRPr lang="bg-BG"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6F7526-EA75-4BA1-B562-B8940C0D8887}" type="slidenum">
              <a:rPr lang="bg-BG" altLang="en-US" smtClean="0"/>
              <a:pPr/>
              <a:t>8</a:t>
            </a:fld>
            <a:endParaRPr lang="bg-BG"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DA63E5-AE55-42CD-88E6-557412DEC940}" type="slidenum">
              <a:rPr lang="bg-BG" altLang="en-US" smtClean="0">
                <a:solidFill>
                  <a:srgbClr val="000000"/>
                </a:solidFill>
              </a:rPr>
              <a:pPr/>
              <a:t>24</a:t>
            </a:fld>
            <a:endParaRPr lang="bg-BG" altLang="en-US"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 </a:t>
            </a:r>
            <a:endParaRPr lang="bg-BG"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163F2059-F246-41EB-B065-C0A19C47C600}" type="slidenum">
              <a:rPr lang="bg-BG"/>
              <a:pPr>
                <a:defRPr/>
              </a:pPr>
              <a:t>‹#›</a:t>
            </a:fld>
            <a:endParaRPr lang="bg-BG"/>
          </a:p>
        </p:txBody>
      </p:sp>
    </p:spTree>
    <p:extLst>
      <p:ext uri="{BB962C8B-B14F-4D97-AF65-F5344CB8AC3E}">
        <p14:creationId xmlns:p14="http://schemas.microsoft.com/office/powerpoint/2010/main" val="270734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9F6AFAA1-BBAC-42CC-95A8-F893E3BAB1FB}" type="slidenum">
              <a:rPr lang="bg-BG"/>
              <a:pPr>
                <a:defRPr/>
              </a:pPr>
              <a:t>‹#›</a:t>
            </a:fld>
            <a:endParaRPr lang="bg-BG"/>
          </a:p>
        </p:txBody>
      </p:sp>
    </p:spTree>
    <p:extLst>
      <p:ext uri="{BB962C8B-B14F-4D97-AF65-F5344CB8AC3E}">
        <p14:creationId xmlns:p14="http://schemas.microsoft.com/office/powerpoint/2010/main" val="189727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5298D75A-D60A-41A3-862F-792B42C45432}" type="slidenum">
              <a:rPr lang="bg-BG"/>
              <a:pPr>
                <a:defRPr/>
              </a:pPr>
              <a:t>‹#›</a:t>
            </a:fld>
            <a:endParaRPr lang="bg-BG"/>
          </a:p>
        </p:txBody>
      </p:sp>
    </p:spTree>
    <p:extLst>
      <p:ext uri="{BB962C8B-B14F-4D97-AF65-F5344CB8AC3E}">
        <p14:creationId xmlns:p14="http://schemas.microsoft.com/office/powerpoint/2010/main" val="1604665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bg-BG"/>
          </a:p>
        </p:txBody>
      </p:sp>
      <p:sp>
        <p:nvSpPr>
          <p:cNvPr id="7" name="Rectangle 5"/>
          <p:cNvSpPr>
            <a:spLocks noGrp="1" noChangeArrowheads="1"/>
          </p:cNvSpPr>
          <p:nvPr>
            <p:ph type="ftr" sz="quarter" idx="11"/>
          </p:nvPr>
        </p:nvSpPr>
        <p:spPr>
          <a:ln/>
        </p:spPr>
        <p:txBody>
          <a:bodyPr/>
          <a:lstStyle>
            <a:lvl1pPr>
              <a:defRPr/>
            </a:lvl1pPr>
          </a:lstStyle>
          <a:p>
            <a:pPr>
              <a:defRPr/>
            </a:pPr>
            <a:endParaRPr lang="bg-BG"/>
          </a:p>
        </p:txBody>
      </p:sp>
      <p:sp>
        <p:nvSpPr>
          <p:cNvPr id="8" name="Rectangle 6"/>
          <p:cNvSpPr>
            <a:spLocks noGrp="1" noChangeArrowheads="1"/>
          </p:cNvSpPr>
          <p:nvPr>
            <p:ph type="sldNum" sz="quarter" idx="12"/>
          </p:nvPr>
        </p:nvSpPr>
        <p:spPr>
          <a:ln/>
        </p:spPr>
        <p:txBody>
          <a:bodyPr/>
          <a:lstStyle>
            <a:lvl1pPr>
              <a:defRPr/>
            </a:lvl1pPr>
          </a:lstStyle>
          <a:p>
            <a:pPr>
              <a:defRPr/>
            </a:pPr>
            <a:fld id="{F22673D3-443D-4EBC-B424-7A193C272CA6}" type="slidenum">
              <a:rPr lang="bg-BG"/>
              <a:pPr>
                <a:defRPr/>
              </a:pPr>
              <a:t>‹#›</a:t>
            </a:fld>
            <a:endParaRPr lang="bg-BG"/>
          </a:p>
        </p:txBody>
      </p:sp>
    </p:spTree>
    <p:extLst>
      <p:ext uri="{BB962C8B-B14F-4D97-AF65-F5344CB8AC3E}">
        <p14:creationId xmlns:p14="http://schemas.microsoft.com/office/powerpoint/2010/main" val="145320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bg-BG"/>
          </a:p>
        </p:txBody>
      </p:sp>
      <p:sp>
        <p:nvSpPr>
          <p:cNvPr id="7" name="Rectangle 5"/>
          <p:cNvSpPr>
            <a:spLocks noGrp="1" noChangeArrowheads="1"/>
          </p:cNvSpPr>
          <p:nvPr>
            <p:ph type="ftr" sz="quarter" idx="11"/>
          </p:nvPr>
        </p:nvSpPr>
        <p:spPr>
          <a:ln/>
        </p:spPr>
        <p:txBody>
          <a:bodyPr/>
          <a:lstStyle>
            <a:lvl1pPr>
              <a:defRPr/>
            </a:lvl1pPr>
          </a:lstStyle>
          <a:p>
            <a:pPr>
              <a:defRPr/>
            </a:pPr>
            <a:endParaRPr lang="bg-BG"/>
          </a:p>
        </p:txBody>
      </p:sp>
      <p:sp>
        <p:nvSpPr>
          <p:cNvPr id="8" name="Rectangle 6"/>
          <p:cNvSpPr>
            <a:spLocks noGrp="1" noChangeArrowheads="1"/>
          </p:cNvSpPr>
          <p:nvPr>
            <p:ph type="sldNum" sz="quarter" idx="12"/>
          </p:nvPr>
        </p:nvSpPr>
        <p:spPr>
          <a:ln/>
        </p:spPr>
        <p:txBody>
          <a:bodyPr/>
          <a:lstStyle>
            <a:lvl1pPr>
              <a:defRPr/>
            </a:lvl1pPr>
          </a:lstStyle>
          <a:p>
            <a:pPr>
              <a:defRPr/>
            </a:pPr>
            <a:fld id="{4B89C48D-CDC9-42D4-8ECB-428A3025AAED}" type="slidenum">
              <a:rPr lang="bg-BG"/>
              <a:pPr>
                <a:defRPr/>
              </a:pPr>
              <a:t>‹#›</a:t>
            </a:fld>
            <a:endParaRPr lang="bg-BG"/>
          </a:p>
        </p:txBody>
      </p:sp>
    </p:spTree>
    <p:extLst>
      <p:ext uri="{BB962C8B-B14F-4D97-AF65-F5344CB8AC3E}">
        <p14:creationId xmlns:p14="http://schemas.microsoft.com/office/powerpoint/2010/main" val="704244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bg-BG"/>
          </a:p>
        </p:txBody>
      </p:sp>
      <p:sp>
        <p:nvSpPr>
          <p:cNvPr id="4" name="Rectangle 5"/>
          <p:cNvSpPr>
            <a:spLocks noGrp="1" noChangeArrowheads="1"/>
          </p:cNvSpPr>
          <p:nvPr>
            <p:ph type="ftr" sz="quarter" idx="11"/>
          </p:nvPr>
        </p:nvSpPr>
        <p:spPr>
          <a:ln/>
        </p:spPr>
        <p:txBody>
          <a:bodyPr/>
          <a:lstStyle>
            <a:lvl1pPr>
              <a:defRPr/>
            </a:lvl1pPr>
          </a:lstStyle>
          <a:p>
            <a:pPr>
              <a:defRPr/>
            </a:pPr>
            <a:endParaRPr lang="bg-BG"/>
          </a:p>
        </p:txBody>
      </p:sp>
      <p:sp>
        <p:nvSpPr>
          <p:cNvPr id="5" name="Rectangle 6"/>
          <p:cNvSpPr>
            <a:spLocks noGrp="1" noChangeArrowheads="1"/>
          </p:cNvSpPr>
          <p:nvPr>
            <p:ph type="sldNum" sz="quarter" idx="12"/>
          </p:nvPr>
        </p:nvSpPr>
        <p:spPr>
          <a:ln/>
        </p:spPr>
        <p:txBody>
          <a:bodyPr/>
          <a:lstStyle>
            <a:lvl1pPr>
              <a:defRPr/>
            </a:lvl1pPr>
          </a:lstStyle>
          <a:p>
            <a:pPr>
              <a:defRPr/>
            </a:pPr>
            <a:fld id="{EF40D828-A66A-44AC-BE62-93F94D85EBCE}" type="slidenum">
              <a:rPr lang="bg-BG"/>
              <a:pPr>
                <a:defRPr/>
              </a:pPr>
              <a:t>‹#›</a:t>
            </a:fld>
            <a:endParaRPr lang="bg-BG"/>
          </a:p>
        </p:txBody>
      </p:sp>
    </p:spTree>
    <p:extLst>
      <p:ext uri="{BB962C8B-B14F-4D97-AF65-F5344CB8AC3E}">
        <p14:creationId xmlns:p14="http://schemas.microsoft.com/office/powerpoint/2010/main" val="2249314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bg-BG"/>
          </a:p>
        </p:txBody>
      </p:sp>
      <p:sp>
        <p:nvSpPr>
          <p:cNvPr id="8" name="Rectangle 5"/>
          <p:cNvSpPr>
            <a:spLocks noGrp="1" noChangeArrowheads="1"/>
          </p:cNvSpPr>
          <p:nvPr>
            <p:ph type="ftr" sz="quarter" idx="11"/>
          </p:nvPr>
        </p:nvSpPr>
        <p:spPr>
          <a:ln/>
        </p:spPr>
        <p:txBody>
          <a:bodyPr/>
          <a:lstStyle>
            <a:lvl1pPr>
              <a:defRPr/>
            </a:lvl1pPr>
          </a:lstStyle>
          <a:p>
            <a:pPr>
              <a:defRPr/>
            </a:pPr>
            <a:endParaRPr lang="bg-BG"/>
          </a:p>
        </p:txBody>
      </p:sp>
      <p:sp>
        <p:nvSpPr>
          <p:cNvPr id="9" name="Rectangle 6"/>
          <p:cNvSpPr>
            <a:spLocks noGrp="1" noChangeArrowheads="1"/>
          </p:cNvSpPr>
          <p:nvPr>
            <p:ph type="sldNum" sz="quarter" idx="12"/>
          </p:nvPr>
        </p:nvSpPr>
        <p:spPr>
          <a:ln/>
        </p:spPr>
        <p:txBody>
          <a:bodyPr/>
          <a:lstStyle>
            <a:lvl1pPr>
              <a:defRPr/>
            </a:lvl1pPr>
          </a:lstStyle>
          <a:p>
            <a:pPr>
              <a:defRPr/>
            </a:pPr>
            <a:fld id="{D5AAFD61-602A-4E5B-A57C-7939F8B02EEC}" type="slidenum">
              <a:rPr lang="bg-BG"/>
              <a:pPr>
                <a:defRPr/>
              </a:pPr>
              <a:t>‹#›</a:t>
            </a:fld>
            <a:endParaRPr lang="bg-BG"/>
          </a:p>
        </p:txBody>
      </p:sp>
    </p:spTree>
    <p:extLst>
      <p:ext uri="{BB962C8B-B14F-4D97-AF65-F5344CB8AC3E}">
        <p14:creationId xmlns:p14="http://schemas.microsoft.com/office/powerpoint/2010/main" val="385370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it-IT"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3869E4-2DA8-40F2-91F7-D3F99D6A89E6}" type="slidenum">
              <a:rPr lang="it-IT" altLang="en-US">
                <a:solidFill>
                  <a:srgbClr val="000000"/>
                </a:solidFill>
              </a:rPr>
              <a:pPr/>
              <a:t>‹#›</a:t>
            </a:fld>
            <a:endParaRPr lang="it-IT" altLang="en-US">
              <a:solidFill>
                <a:srgbClr val="000000"/>
              </a:solidFill>
            </a:endParaRPr>
          </a:p>
        </p:txBody>
      </p:sp>
    </p:spTree>
    <p:extLst>
      <p:ext uri="{BB962C8B-B14F-4D97-AF65-F5344CB8AC3E}">
        <p14:creationId xmlns:p14="http://schemas.microsoft.com/office/powerpoint/2010/main" val="301773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t-IT"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DF8233-4C61-4117-A938-8B387A2BE7DA}" type="slidenum">
              <a:rPr lang="it-IT" altLang="en-US">
                <a:solidFill>
                  <a:srgbClr val="000000"/>
                </a:solidFill>
              </a:rPr>
              <a:pPr/>
              <a:t>‹#›</a:t>
            </a:fld>
            <a:endParaRPr lang="it-IT" altLang="en-US">
              <a:solidFill>
                <a:srgbClr val="000000"/>
              </a:solidFill>
            </a:endParaRPr>
          </a:p>
        </p:txBody>
      </p:sp>
    </p:spTree>
    <p:extLst>
      <p:ext uri="{BB962C8B-B14F-4D97-AF65-F5344CB8AC3E}">
        <p14:creationId xmlns:p14="http://schemas.microsoft.com/office/powerpoint/2010/main" val="1579214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t-IT"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EA8692-CDBD-4147-8A55-07B865A2CA21}" type="slidenum">
              <a:rPr lang="it-IT" altLang="en-US">
                <a:solidFill>
                  <a:srgbClr val="000000"/>
                </a:solidFill>
              </a:rPr>
              <a:pPr/>
              <a:t>‹#›</a:t>
            </a:fld>
            <a:endParaRPr lang="it-IT" altLang="en-US">
              <a:solidFill>
                <a:srgbClr val="000000"/>
              </a:solidFill>
            </a:endParaRPr>
          </a:p>
        </p:txBody>
      </p:sp>
    </p:spTree>
    <p:extLst>
      <p:ext uri="{BB962C8B-B14F-4D97-AF65-F5344CB8AC3E}">
        <p14:creationId xmlns:p14="http://schemas.microsoft.com/office/powerpoint/2010/main" val="3361371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it-IT"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1918BD5-D7A9-4037-825D-5DE3617F4ACA}" type="slidenum">
              <a:rPr lang="it-IT" altLang="en-US">
                <a:solidFill>
                  <a:srgbClr val="000000"/>
                </a:solidFill>
              </a:rPr>
              <a:pPr/>
              <a:t>‹#›</a:t>
            </a:fld>
            <a:endParaRPr lang="it-IT" altLang="en-US">
              <a:solidFill>
                <a:srgbClr val="000000"/>
              </a:solidFill>
            </a:endParaRPr>
          </a:p>
        </p:txBody>
      </p:sp>
    </p:spTree>
    <p:extLst>
      <p:ext uri="{BB962C8B-B14F-4D97-AF65-F5344CB8AC3E}">
        <p14:creationId xmlns:p14="http://schemas.microsoft.com/office/powerpoint/2010/main" val="15760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AC279B04-ED9E-477D-BD47-ADE326A5B8F2}" type="slidenum">
              <a:rPr lang="bg-BG"/>
              <a:pPr>
                <a:defRPr/>
              </a:pPr>
              <a:t>‹#›</a:t>
            </a:fld>
            <a:endParaRPr lang="bg-BG"/>
          </a:p>
        </p:txBody>
      </p:sp>
    </p:spTree>
    <p:extLst>
      <p:ext uri="{BB962C8B-B14F-4D97-AF65-F5344CB8AC3E}">
        <p14:creationId xmlns:p14="http://schemas.microsoft.com/office/powerpoint/2010/main" val="849902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it-IT"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it-IT"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3F7B028-2036-4A3C-892C-8A142DBFD8D6}" type="slidenum">
              <a:rPr lang="it-IT" altLang="en-US">
                <a:solidFill>
                  <a:srgbClr val="000000"/>
                </a:solidFill>
              </a:rPr>
              <a:pPr/>
              <a:t>‹#›</a:t>
            </a:fld>
            <a:endParaRPr lang="it-IT" altLang="en-US">
              <a:solidFill>
                <a:srgbClr val="000000"/>
              </a:solidFill>
            </a:endParaRPr>
          </a:p>
        </p:txBody>
      </p:sp>
    </p:spTree>
    <p:extLst>
      <p:ext uri="{BB962C8B-B14F-4D97-AF65-F5344CB8AC3E}">
        <p14:creationId xmlns:p14="http://schemas.microsoft.com/office/powerpoint/2010/main" val="271773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it-IT"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it-IT"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BA95523-C0D3-4434-A52C-F3BC3C26DB8C}" type="slidenum">
              <a:rPr lang="it-IT" altLang="en-US">
                <a:solidFill>
                  <a:srgbClr val="000000"/>
                </a:solidFill>
              </a:rPr>
              <a:pPr/>
              <a:t>‹#›</a:t>
            </a:fld>
            <a:endParaRPr lang="it-IT" altLang="en-US">
              <a:solidFill>
                <a:srgbClr val="000000"/>
              </a:solidFill>
            </a:endParaRPr>
          </a:p>
        </p:txBody>
      </p:sp>
    </p:spTree>
    <p:extLst>
      <p:ext uri="{BB962C8B-B14F-4D97-AF65-F5344CB8AC3E}">
        <p14:creationId xmlns:p14="http://schemas.microsoft.com/office/powerpoint/2010/main" val="84397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t-IT"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it-IT"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C125265-4F1E-4BE0-83DC-E6BA818B4965}" type="slidenum">
              <a:rPr lang="it-IT" altLang="en-US">
                <a:solidFill>
                  <a:srgbClr val="000000"/>
                </a:solidFill>
              </a:rPr>
              <a:pPr/>
              <a:t>‹#›</a:t>
            </a:fld>
            <a:endParaRPr lang="it-IT" altLang="en-US">
              <a:solidFill>
                <a:srgbClr val="000000"/>
              </a:solidFill>
            </a:endParaRPr>
          </a:p>
        </p:txBody>
      </p:sp>
    </p:spTree>
    <p:extLst>
      <p:ext uri="{BB962C8B-B14F-4D97-AF65-F5344CB8AC3E}">
        <p14:creationId xmlns:p14="http://schemas.microsoft.com/office/powerpoint/2010/main" val="1683511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1DDF65F-C5CD-4283-A48A-FA06F7137106}" type="slidenum">
              <a:rPr lang="it-IT" altLang="en-US">
                <a:solidFill>
                  <a:srgbClr val="000000"/>
                </a:solidFill>
              </a:rPr>
              <a:pPr/>
              <a:t>‹#›</a:t>
            </a:fld>
            <a:endParaRPr lang="it-IT" altLang="en-US">
              <a:solidFill>
                <a:srgbClr val="000000"/>
              </a:solidFill>
            </a:endParaRPr>
          </a:p>
        </p:txBody>
      </p:sp>
    </p:spTree>
    <p:extLst>
      <p:ext uri="{BB962C8B-B14F-4D97-AF65-F5344CB8AC3E}">
        <p14:creationId xmlns:p14="http://schemas.microsoft.com/office/powerpoint/2010/main" val="1405139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248658-ABE8-456E-8459-7BE7D01FB716}" type="slidenum">
              <a:rPr lang="it-IT" altLang="en-US">
                <a:solidFill>
                  <a:srgbClr val="000000"/>
                </a:solidFill>
              </a:rPr>
              <a:pPr/>
              <a:t>‹#›</a:t>
            </a:fld>
            <a:endParaRPr lang="it-IT" altLang="en-US">
              <a:solidFill>
                <a:srgbClr val="000000"/>
              </a:solidFill>
            </a:endParaRPr>
          </a:p>
        </p:txBody>
      </p:sp>
    </p:spTree>
    <p:extLst>
      <p:ext uri="{BB962C8B-B14F-4D97-AF65-F5344CB8AC3E}">
        <p14:creationId xmlns:p14="http://schemas.microsoft.com/office/powerpoint/2010/main" val="2593793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t-IT"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13EFBD-0DD7-4DA0-9023-DC079CBFFD2B}" type="slidenum">
              <a:rPr lang="it-IT" altLang="en-US">
                <a:solidFill>
                  <a:srgbClr val="000000"/>
                </a:solidFill>
              </a:rPr>
              <a:pPr/>
              <a:t>‹#›</a:t>
            </a:fld>
            <a:endParaRPr lang="it-IT" altLang="en-US">
              <a:solidFill>
                <a:srgbClr val="000000"/>
              </a:solidFill>
            </a:endParaRPr>
          </a:p>
        </p:txBody>
      </p:sp>
    </p:spTree>
    <p:extLst>
      <p:ext uri="{BB962C8B-B14F-4D97-AF65-F5344CB8AC3E}">
        <p14:creationId xmlns:p14="http://schemas.microsoft.com/office/powerpoint/2010/main" val="266069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it-IT"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B00F4F-928A-4D9B-9371-E75E5A9381F4}" type="slidenum">
              <a:rPr lang="it-IT" altLang="en-US">
                <a:solidFill>
                  <a:srgbClr val="000000"/>
                </a:solidFill>
              </a:rPr>
              <a:pPr/>
              <a:t>‹#›</a:t>
            </a:fld>
            <a:endParaRPr lang="it-IT" altLang="en-US">
              <a:solidFill>
                <a:srgbClr val="000000"/>
              </a:solidFill>
            </a:endParaRPr>
          </a:p>
        </p:txBody>
      </p:sp>
    </p:spTree>
    <p:extLst>
      <p:ext uri="{BB962C8B-B14F-4D97-AF65-F5344CB8AC3E}">
        <p14:creationId xmlns:p14="http://schemas.microsoft.com/office/powerpoint/2010/main" val="407195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p>
        </p:txBody>
      </p:sp>
      <p:sp>
        <p:nvSpPr>
          <p:cNvPr id="6" name="Rectangle 6"/>
          <p:cNvSpPr>
            <a:spLocks noGrp="1" noChangeArrowheads="1"/>
          </p:cNvSpPr>
          <p:nvPr>
            <p:ph type="sldNum" sz="quarter" idx="12"/>
          </p:nvPr>
        </p:nvSpPr>
        <p:spPr>
          <a:ln/>
        </p:spPr>
        <p:txBody>
          <a:bodyPr/>
          <a:lstStyle>
            <a:lvl1pPr>
              <a:defRPr/>
            </a:lvl1pPr>
          </a:lstStyle>
          <a:p>
            <a:pPr>
              <a:defRPr/>
            </a:pPr>
            <a:fld id="{0D0ECF2A-D08B-4E59-BD9B-ECC68C32A066}" type="slidenum">
              <a:rPr lang="bg-BG"/>
              <a:pPr>
                <a:defRPr/>
              </a:pPr>
              <a:t>‹#›</a:t>
            </a:fld>
            <a:endParaRPr lang="bg-BG"/>
          </a:p>
        </p:txBody>
      </p:sp>
    </p:spTree>
    <p:extLst>
      <p:ext uri="{BB962C8B-B14F-4D97-AF65-F5344CB8AC3E}">
        <p14:creationId xmlns:p14="http://schemas.microsoft.com/office/powerpoint/2010/main" val="27795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803A54BF-AC61-447A-84A4-38EB16C4706B}" type="slidenum">
              <a:rPr lang="bg-BG"/>
              <a:pPr>
                <a:defRPr/>
              </a:pPr>
              <a:t>‹#›</a:t>
            </a:fld>
            <a:endParaRPr lang="bg-BG"/>
          </a:p>
        </p:txBody>
      </p:sp>
    </p:spTree>
    <p:extLst>
      <p:ext uri="{BB962C8B-B14F-4D97-AF65-F5344CB8AC3E}">
        <p14:creationId xmlns:p14="http://schemas.microsoft.com/office/powerpoint/2010/main" val="128273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bg-BG"/>
          </a:p>
        </p:txBody>
      </p:sp>
      <p:sp>
        <p:nvSpPr>
          <p:cNvPr id="8" name="Rectangle 5"/>
          <p:cNvSpPr>
            <a:spLocks noGrp="1" noChangeArrowheads="1"/>
          </p:cNvSpPr>
          <p:nvPr>
            <p:ph type="ftr" sz="quarter" idx="11"/>
          </p:nvPr>
        </p:nvSpPr>
        <p:spPr>
          <a:ln/>
        </p:spPr>
        <p:txBody>
          <a:bodyPr/>
          <a:lstStyle>
            <a:lvl1pPr>
              <a:defRPr/>
            </a:lvl1pPr>
          </a:lstStyle>
          <a:p>
            <a:pPr>
              <a:defRPr/>
            </a:pPr>
            <a:endParaRPr lang="bg-BG"/>
          </a:p>
        </p:txBody>
      </p:sp>
      <p:sp>
        <p:nvSpPr>
          <p:cNvPr id="9" name="Rectangle 6"/>
          <p:cNvSpPr>
            <a:spLocks noGrp="1" noChangeArrowheads="1"/>
          </p:cNvSpPr>
          <p:nvPr>
            <p:ph type="sldNum" sz="quarter" idx="12"/>
          </p:nvPr>
        </p:nvSpPr>
        <p:spPr>
          <a:ln/>
        </p:spPr>
        <p:txBody>
          <a:bodyPr/>
          <a:lstStyle>
            <a:lvl1pPr>
              <a:defRPr/>
            </a:lvl1pPr>
          </a:lstStyle>
          <a:p>
            <a:pPr>
              <a:defRPr/>
            </a:pPr>
            <a:fld id="{156A21AC-742C-436D-8185-E3CC3926882D}" type="slidenum">
              <a:rPr lang="bg-BG"/>
              <a:pPr>
                <a:defRPr/>
              </a:pPr>
              <a:t>‹#›</a:t>
            </a:fld>
            <a:endParaRPr lang="bg-BG"/>
          </a:p>
        </p:txBody>
      </p:sp>
    </p:spTree>
    <p:extLst>
      <p:ext uri="{BB962C8B-B14F-4D97-AF65-F5344CB8AC3E}">
        <p14:creationId xmlns:p14="http://schemas.microsoft.com/office/powerpoint/2010/main" val="120720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bg-BG"/>
          </a:p>
        </p:txBody>
      </p:sp>
      <p:sp>
        <p:nvSpPr>
          <p:cNvPr id="4" name="Rectangle 5"/>
          <p:cNvSpPr>
            <a:spLocks noGrp="1" noChangeArrowheads="1"/>
          </p:cNvSpPr>
          <p:nvPr>
            <p:ph type="ftr" sz="quarter" idx="11"/>
          </p:nvPr>
        </p:nvSpPr>
        <p:spPr>
          <a:ln/>
        </p:spPr>
        <p:txBody>
          <a:bodyPr/>
          <a:lstStyle>
            <a:lvl1pPr>
              <a:defRPr/>
            </a:lvl1pPr>
          </a:lstStyle>
          <a:p>
            <a:pPr>
              <a:defRPr/>
            </a:pPr>
            <a:endParaRPr lang="bg-BG"/>
          </a:p>
        </p:txBody>
      </p:sp>
      <p:sp>
        <p:nvSpPr>
          <p:cNvPr id="5" name="Rectangle 6"/>
          <p:cNvSpPr>
            <a:spLocks noGrp="1" noChangeArrowheads="1"/>
          </p:cNvSpPr>
          <p:nvPr>
            <p:ph type="sldNum" sz="quarter" idx="12"/>
          </p:nvPr>
        </p:nvSpPr>
        <p:spPr>
          <a:ln/>
        </p:spPr>
        <p:txBody>
          <a:bodyPr/>
          <a:lstStyle>
            <a:lvl1pPr>
              <a:defRPr/>
            </a:lvl1pPr>
          </a:lstStyle>
          <a:p>
            <a:pPr>
              <a:defRPr/>
            </a:pPr>
            <a:fld id="{A74ED49C-E9B6-4EBD-89F3-5E1009867455}" type="slidenum">
              <a:rPr lang="bg-BG"/>
              <a:pPr>
                <a:defRPr/>
              </a:pPr>
              <a:t>‹#›</a:t>
            </a:fld>
            <a:endParaRPr lang="bg-BG"/>
          </a:p>
        </p:txBody>
      </p:sp>
    </p:spTree>
    <p:extLst>
      <p:ext uri="{BB962C8B-B14F-4D97-AF65-F5344CB8AC3E}">
        <p14:creationId xmlns:p14="http://schemas.microsoft.com/office/powerpoint/2010/main" val="315498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bg-BG"/>
          </a:p>
        </p:txBody>
      </p:sp>
      <p:sp>
        <p:nvSpPr>
          <p:cNvPr id="3" name="Rectangle 5"/>
          <p:cNvSpPr>
            <a:spLocks noGrp="1" noChangeArrowheads="1"/>
          </p:cNvSpPr>
          <p:nvPr>
            <p:ph type="ftr" sz="quarter" idx="11"/>
          </p:nvPr>
        </p:nvSpPr>
        <p:spPr>
          <a:ln/>
        </p:spPr>
        <p:txBody>
          <a:bodyPr/>
          <a:lstStyle>
            <a:lvl1pPr>
              <a:defRPr/>
            </a:lvl1pPr>
          </a:lstStyle>
          <a:p>
            <a:pPr>
              <a:defRPr/>
            </a:pPr>
            <a:endParaRPr lang="bg-BG"/>
          </a:p>
        </p:txBody>
      </p:sp>
      <p:sp>
        <p:nvSpPr>
          <p:cNvPr id="4" name="Rectangle 6"/>
          <p:cNvSpPr>
            <a:spLocks noGrp="1" noChangeArrowheads="1"/>
          </p:cNvSpPr>
          <p:nvPr>
            <p:ph type="sldNum" sz="quarter" idx="12"/>
          </p:nvPr>
        </p:nvSpPr>
        <p:spPr>
          <a:ln/>
        </p:spPr>
        <p:txBody>
          <a:bodyPr/>
          <a:lstStyle>
            <a:lvl1pPr>
              <a:defRPr/>
            </a:lvl1pPr>
          </a:lstStyle>
          <a:p>
            <a:pPr>
              <a:defRPr/>
            </a:pPr>
            <a:fld id="{F9A0017E-EC79-48DD-AD17-EF1741F0CE5B}" type="slidenum">
              <a:rPr lang="bg-BG"/>
              <a:pPr>
                <a:defRPr/>
              </a:pPr>
              <a:t>‹#›</a:t>
            </a:fld>
            <a:endParaRPr lang="bg-BG"/>
          </a:p>
        </p:txBody>
      </p:sp>
    </p:spTree>
    <p:extLst>
      <p:ext uri="{BB962C8B-B14F-4D97-AF65-F5344CB8AC3E}">
        <p14:creationId xmlns:p14="http://schemas.microsoft.com/office/powerpoint/2010/main" val="128476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F9C639EA-B177-4707-A381-5BB6BFF9BCFC}" type="slidenum">
              <a:rPr lang="bg-BG"/>
              <a:pPr>
                <a:defRPr/>
              </a:pPr>
              <a:t>‹#›</a:t>
            </a:fld>
            <a:endParaRPr lang="bg-BG"/>
          </a:p>
        </p:txBody>
      </p:sp>
    </p:spTree>
    <p:extLst>
      <p:ext uri="{BB962C8B-B14F-4D97-AF65-F5344CB8AC3E}">
        <p14:creationId xmlns:p14="http://schemas.microsoft.com/office/powerpoint/2010/main" val="183041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pPr>
              <a:defRPr/>
            </a:pPr>
            <a:fld id="{97735DAA-761F-4701-BFCF-06E280B45B2A}" type="slidenum">
              <a:rPr lang="bg-BG"/>
              <a:pPr>
                <a:defRPr/>
              </a:pPr>
              <a:t>‹#›</a:t>
            </a:fld>
            <a:endParaRPr lang="bg-BG"/>
          </a:p>
        </p:txBody>
      </p:sp>
    </p:spTree>
    <p:extLst>
      <p:ext uri="{BB962C8B-B14F-4D97-AF65-F5344CB8AC3E}">
        <p14:creationId xmlns:p14="http://schemas.microsoft.com/office/powerpoint/2010/main" val="239811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bg-BG"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bg-BG" altLang="en-US" smtClean="0"/>
              <a:t>Click to edit Master text styles</a:t>
            </a:r>
          </a:p>
          <a:p>
            <a:pPr lvl="1"/>
            <a:r>
              <a:rPr lang="bg-BG" altLang="en-US" smtClean="0"/>
              <a:t>Second level</a:t>
            </a:r>
          </a:p>
          <a:p>
            <a:pPr lvl="2"/>
            <a:r>
              <a:rPr lang="bg-BG" altLang="en-US" smtClean="0"/>
              <a:t>Third level</a:t>
            </a:r>
          </a:p>
          <a:p>
            <a:pPr lvl="3"/>
            <a:r>
              <a:rPr lang="bg-BG" altLang="en-US" smtClean="0"/>
              <a:t>Fourth level</a:t>
            </a:r>
          </a:p>
          <a:p>
            <a:pPr lvl="4"/>
            <a:r>
              <a:rPr lang="bg-BG"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bg-BG"/>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bg-BG"/>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DA2B04-C0CE-4C1B-8213-8DF4D58BCA20}" type="slidenum">
              <a:rPr lang="bg-BG"/>
              <a:pPr>
                <a:defRPr/>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en-US"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smtClean="0"/>
              <a:t>Fare clic per modificare gli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it-IT"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it-IT"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D3B60EEC-D885-4C04-82AA-85948F8C862A}" type="slidenum">
              <a:rPr lang="it-IT" altLang="en-US" smtClean="0">
                <a:solidFill>
                  <a:srgbClr val="000000"/>
                </a:solidFill>
              </a:rPr>
              <a:pPr eaLnBrk="1" hangingPunct="1"/>
              <a:t>‹#›</a:t>
            </a:fld>
            <a:endParaRPr lang="it-IT" altLang="en-US" smtClean="0">
              <a:solidFill>
                <a:srgbClr val="000000"/>
              </a:solidFill>
            </a:endParaRPr>
          </a:p>
        </p:txBody>
      </p:sp>
    </p:spTree>
    <p:extLst>
      <p:ext uri="{BB962C8B-B14F-4D97-AF65-F5344CB8AC3E}">
        <p14:creationId xmlns:p14="http://schemas.microsoft.com/office/powerpoint/2010/main" val="153970036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2.wmf"/><Relationship Id="rId3" Type="http://schemas.openxmlformats.org/officeDocument/2006/relationships/notesSlide" Target="../notesSlides/notesSlide6.xml"/><Relationship Id="rId7" Type="http://schemas.openxmlformats.org/officeDocument/2006/relationships/image" Target="../media/image19.wmf"/><Relationship Id="rId12"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23.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0.wmf"/><Relationship Id="rId1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8.wmf"/><Relationship Id="rId3" Type="http://schemas.openxmlformats.org/officeDocument/2006/relationships/image" Target="../media/image1.png"/><Relationship Id="rId7" Type="http://schemas.openxmlformats.org/officeDocument/2006/relationships/image" Target="../media/image25.wmf"/><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6.wmf"/><Relationship Id="rId1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image" Target="../media/image30.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7.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image" Target="../media/image32.wmf"/><Relationship Id="rId4" Type="http://schemas.openxmlformats.org/officeDocument/2006/relationships/oleObject" Target="../embeddings/oleObject18.bin"/><Relationship Id="rId9" Type="http://schemas.openxmlformats.org/officeDocument/2006/relationships/image" Target="../media/image34.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9.wmf"/><Relationship Id="rId3" Type="http://schemas.openxmlformats.org/officeDocument/2006/relationships/image" Target="../media/image1.png"/><Relationship Id="rId7" Type="http://schemas.openxmlformats.org/officeDocument/2006/relationships/image" Target="../media/image36.wmf"/><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7.wmf"/></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52.wmf"/><Relationship Id="rId3" Type="http://schemas.openxmlformats.org/officeDocument/2006/relationships/notesSlide" Target="../notesSlides/notesSlide8.xml"/><Relationship Id="rId7" Type="http://schemas.openxmlformats.org/officeDocument/2006/relationships/image" Target="../media/image49.wmf"/><Relationship Id="rId12" Type="http://schemas.openxmlformats.org/officeDocument/2006/relationships/oleObject" Target="../embeddings/oleObject30.bin"/><Relationship Id="rId17" Type="http://schemas.openxmlformats.org/officeDocument/2006/relationships/image" Target="../media/image54.wmf"/><Relationship Id="rId2" Type="http://schemas.openxmlformats.org/officeDocument/2006/relationships/slideLayout" Target="../slideLayouts/slideLayout13.xml"/><Relationship Id="rId16" Type="http://schemas.openxmlformats.org/officeDocument/2006/relationships/oleObject" Target="../embeddings/oleObject32.bin"/><Relationship Id="rId1" Type="http://schemas.openxmlformats.org/officeDocument/2006/relationships/vmlDrawing" Target="../drawings/vmlDrawing7.vml"/><Relationship Id="rId6" Type="http://schemas.openxmlformats.org/officeDocument/2006/relationships/oleObject" Target="../embeddings/oleObject27.bin"/><Relationship Id="rId11" Type="http://schemas.openxmlformats.org/officeDocument/2006/relationships/image" Target="../media/image51.wmf"/><Relationship Id="rId5" Type="http://schemas.openxmlformats.org/officeDocument/2006/relationships/image" Target="../media/image48.wmf"/><Relationship Id="rId15" Type="http://schemas.openxmlformats.org/officeDocument/2006/relationships/image" Target="../media/image53.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50.wmf"/><Relationship Id="rId14" Type="http://schemas.openxmlformats.org/officeDocument/2006/relationships/oleObject" Target="../embeddings/oleObject31.bin"/></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7.wmf"/><Relationship Id="rId5" Type="http://schemas.openxmlformats.org/officeDocument/2006/relationships/oleObject" Target="../embeddings/oleObject34.bin"/><Relationship Id="rId4" Type="http://schemas.openxmlformats.org/officeDocument/2006/relationships/image" Target="../media/image56.wmf"/></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4" Type="http://schemas.openxmlformats.org/officeDocument/2006/relationships/oleObject" Target="../embeddings/oleObject1.bin"/><Relationship Id="rId9"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0" y="0"/>
            <a:ext cx="9144000" cy="6669088"/>
          </a:xfrm>
        </p:spPr>
        <p:txBody>
          <a:bodyPr/>
          <a:lstStyle/>
          <a:p>
            <a:pPr marL="0" indent="0" algn="ctr">
              <a:buNone/>
            </a:pPr>
            <a:r>
              <a:rPr lang="en-US" sz="2800" b="1" dirty="0"/>
              <a:t> </a:t>
            </a:r>
            <a:r>
              <a:rPr lang="en-US" b="1" dirty="0"/>
              <a:t>Laser-diamond interaction </a:t>
            </a:r>
            <a:r>
              <a:rPr lang="en-US" b="1" dirty="0" smtClean="0"/>
              <a:t>–</a:t>
            </a:r>
          </a:p>
          <a:p>
            <a:pPr marL="0" indent="0" algn="ctr">
              <a:buNone/>
            </a:pPr>
            <a:r>
              <a:rPr lang="en-US" b="1" dirty="0" smtClean="0"/>
              <a:t> </a:t>
            </a:r>
            <a:r>
              <a:rPr lang="en-US" b="1" dirty="0"/>
              <a:t>Modelling the device</a:t>
            </a:r>
          </a:p>
          <a:p>
            <a:pPr marL="0" indent="0" algn="ctr">
              <a:buNone/>
            </a:pPr>
            <a:r>
              <a:rPr lang="en-US" b="1" dirty="0"/>
              <a:t>damage during laser graphitization</a:t>
            </a:r>
          </a:p>
          <a:p>
            <a:pPr marL="0" indent="0" algn="ctr">
              <a:buFontTx/>
              <a:buNone/>
              <a:defRPr/>
            </a:pPr>
            <a:r>
              <a:rPr lang="es-ES" sz="2400" u="sng" dirty="0" err="1" smtClean="0"/>
              <a:t>Tzveta</a:t>
            </a:r>
            <a:r>
              <a:rPr lang="es-ES" sz="2400" u="sng" dirty="0" smtClean="0"/>
              <a:t> Apostolova</a:t>
            </a:r>
            <a:r>
              <a:rPr lang="es-ES" sz="2400" baseline="30000" dirty="0" smtClean="0"/>
              <a:t>1</a:t>
            </a:r>
            <a:r>
              <a:rPr lang="es-ES" sz="2400" dirty="0" smtClean="0"/>
              <a:t>, Stefano Lagomarsino</a:t>
            </a:r>
            <a:r>
              <a:rPr lang="es-ES" sz="2400" baseline="30000" dirty="0" smtClean="0"/>
              <a:t>2,3</a:t>
            </a:r>
            <a:r>
              <a:rPr lang="es-ES" sz="2400" dirty="0" smtClean="0"/>
              <a:t>,</a:t>
            </a:r>
          </a:p>
          <a:p>
            <a:pPr marL="0" indent="0" algn="ctr">
              <a:buFontTx/>
              <a:buNone/>
              <a:defRPr/>
            </a:pPr>
            <a:r>
              <a:rPr lang="es-ES" sz="2400" dirty="0" smtClean="0"/>
              <a:t>Silvio Sciortino</a:t>
            </a:r>
            <a:r>
              <a:rPr lang="es-ES" sz="2400" baseline="30000" dirty="0" smtClean="0"/>
              <a:t>2,3</a:t>
            </a:r>
            <a:r>
              <a:rPr lang="es-ES" sz="2400" dirty="0" smtClean="0"/>
              <a:t>, </a:t>
            </a:r>
            <a:r>
              <a:rPr lang="es-ES" sz="2400" dirty="0" err="1" smtClean="0"/>
              <a:t>Chiara</a:t>
            </a:r>
            <a:r>
              <a:rPr lang="es-ES" sz="2400" dirty="0" smtClean="0"/>
              <a:t> Corsi</a:t>
            </a:r>
            <a:r>
              <a:rPr lang="es-ES" sz="2400" baseline="30000" dirty="0" smtClean="0"/>
              <a:t>4,5</a:t>
            </a:r>
            <a:r>
              <a:rPr lang="es-ES" sz="2400" dirty="0" smtClean="0"/>
              <a:t>, Marco Bellini</a:t>
            </a:r>
            <a:r>
              <a:rPr lang="es-ES" sz="2400" baseline="30000" dirty="0" smtClean="0"/>
              <a:t>6</a:t>
            </a:r>
            <a:endParaRPr lang="es-ES" sz="2400" dirty="0" smtClean="0"/>
          </a:p>
          <a:p>
            <a:pPr marL="0" indent="0" algn="ctr">
              <a:buFontTx/>
              <a:buNone/>
              <a:defRPr/>
            </a:pPr>
            <a:endParaRPr lang="en-US" sz="2800" dirty="0"/>
          </a:p>
          <a:p>
            <a:pPr marL="0" indent="0" algn="ctr">
              <a:buFontTx/>
              <a:buNone/>
              <a:defRPr/>
            </a:pPr>
            <a:r>
              <a:rPr lang="en-US" sz="2000" i="1" baseline="30000" dirty="0" smtClean="0"/>
              <a:t>1</a:t>
            </a:r>
            <a:r>
              <a:rPr lang="en-US" sz="2000" i="1" dirty="0" smtClean="0"/>
              <a:t>Institute </a:t>
            </a:r>
            <a:r>
              <a:rPr lang="en-US" sz="2000" i="1" dirty="0"/>
              <a:t>for Nuclear Research and Nuclear </a:t>
            </a:r>
            <a:r>
              <a:rPr lang="en-US" sz="2000" i="1" dirty="0" smtClean="0"/>
              <a:t>Energy</a:t>
            </a:r>
            <a:endParaRPr lang="en-US" sz="2000" dirty="0"/>
          </a:p>
          <a:p>
            <a:pPr marL="0" indent="0" algn="ctr">
              <a:buFontTx/>
              <a:buNone/>
              <a:defRPr/>
            </a:pPr>
            <a:r>
              <a:rPr lang="en-US" sz="2000" i="1" dirty="0"/>
              <a:t> </a:t>
            </a:r>
            <a:r>
              <a:rPr lang="es-ES" sz="2000" i="1" baseline="30000" dirty="0" smtClean="0"/>
              <a:t>2</a:t>
            </a:r>
            <a:r>
              <a:rPr lang="es-ES" sz="2000" i="1" dirty="0" smtClean="0"/>
              <a:t>Istituto </a:t>
            </a:r>
            <a:r>
              <a:rPr lang="es-ES" sz="2000" i="1" dirty="0" err="1" smtClean="0"/>
              <a:t>Nazionale</a:t>
            </a:r>
            <a:r>
              <a:rPr lang="es-ES" sz="2000" i="1" dirty="0" smtClean="0"/>
              <a:t> di </a:t>
            </a:r>
            <a:r>
              <a:rPr lang="es-ES" sz="2000" i="1" dirty="0" err="1" smtClean="0"/>
              <a:t>Fisica</a:t>
            </a:r>
            <a:r>
              <a:rPr lang="es-ES" sz="2000" i="1" dirty="0" smtClean="0"/>
              <a:t> Nucleare</a:t>
            </a:r>
          </a:p>
          <a:p>
            <a:pPr marL="0" indent="0" algn="ctr">
              <a:buFontTx/>
              <a:buNone/>
              <a:defRPr/>
            </a:pPr>
            <a:r>
              <a:rPr lang="es-ES" sz="2000" i="1" baseline="30000" dirty="0" smtClean="0"/>
              <a:t>3</a:t>
            </a:r>
            <a:r>
              <a:rPr lang="es-ES" sz="2000" i="1" dirty="0" smtClean="0"/>
              <a:t> </a:t>
            </a:r>
            <a:r>
              <a:rPr lang="es-ES" sz="2000" i="1" dirty="0" err="1" smtClean="0"/>
              <a:t>Dipartimento</a:t>
            </a:r>
            <a:r>
              <a:rPr lang="es-ES" sz="2000" i="1" dirty="0" smtClean="0"/>
              <a:t> di </a:t>
            </a:r>
            <a:r>
              <a:rPr lang="es-ES" sz="2000" i="1" dirty="0" err="1" smtClean="0"/>
              <a:t>Fisica</a:t>
            </a:r>
            <a:r>
              <a:rPr lang="es-ES" sz="2000" i="1" dirty="0" smtClean="0"/>
              <a:t>, </a:t>
            </a:r>
            <a:r>
              <a:rPr lang="es-ES" sz="2000" i="1" dirty="0" err="1" smtClean="0"/>
              <a:t>Università</a:t>
            </a:r>
            <a:r>
              <a:rPr lang="es-ES" sz="2000" i="1" dirty="0" smtClean="0"/>
              <a:t> di </a:t>
            </a:r>
            <a:r>
              <a:rPr lang="es-ES" sz="2000" i="1" dirty="0" err="1" smtClean="0"/>
              <a:t>Firenze</a:t>
            </a:r>
            <a:endParaRPr lang="es-ES" sz="2000" i="1" dirty="0" smtClean="0"/>
          </a:p>
          <a:p>
            <a:pPr marL="0" indent="0" algn="ctr">
              <a:buFontTx/>
              <a:buNone/>
              <a:defRPr/>
            </a:pPr>
            <a:r>
              <a:rPr lang="es-ES" sz="2000" i="1" baseline="30000" dirty="0" smtClean="0"/>
              <a:t>4</a:t>
            </a:r>
            <a:r>
              <a:rPr lang="es-ES" sz="2000" i="1" dirty="0" smtClean="0"/>
              <a:t> </a:t>
            </a:r>
            <a:r>
              <a:rPr lang="es-ES" sz="2000" i="1" dirty="0" err="1"/>
              <a:t>Dipartimento</a:t>
            </a:r>
            <a:r>
              <a:rPr lang="es-ES" sz="2000" i="1" dirty="0"/>
              <a:t> di </a:t>
            </a:r>
            <a:r>
              <a:rPr lang="es-ES" sz="2000" i="1" dirty="0" err="1"/>
              <a:t>Fisica</a:t>
            </a:r>
            <a:r>
              <a:rPr lang="es-ES" sz="2000" i="1" dirty="0"/>
              <a:t>, </a:t>
            </a:r>
            <a:r>
              <a:rPr lang="es-ES" sz="2000" i="1" dirty="0" err="1"/>
              <a:t>Università</a:t>
            </a:r>
            <a:r>
              <a:rPr lang="es-ES" sz="2000" i="1" dirty="0"/>
              <a:t> di </a:t>
            </a:r>
            <a:r>
              <a:rPr lang="es-ES" sz="2000" i="1" dirty="0" err="1" smtClean="0"/>
              <a:t>Firenze</a:t>
            </a:r>
            <a:endParaRPr lang="es-ES" sz="2000" i="1" dirty="0" smtClean="0"/>
          </a:p>
          <a:p>
            <a:pPr marL="0" indent="0" algn="ctr">
              <a:buFontTx/>
              <a:buNone/>
              <a:defRPr/>
            </a:pPr>
            <a:r>
              <a:rPr lang="es-ES" sz="2000" i="1" baseline="30000" dirty="0" smtClean="0"/>
              <a:t>5</a:t>
            </a:r>
            <a:r>
              <a:rPr lang="es-ES" sz="2000" i="1" dirty="0" smtClean="0"/>
              <a:t>LENS Florence</a:t>
            </a:r>
          </a:p>
          <a:p>
            <a:pPr marL="0" indent="0" algn="ctr">
              <a:buNone/>
              <a:defRPr/>
            </a:pPr>
            <a:r>
              <a:rPr lang="es-ES" sz="2000" i="1" baseline="30000" dirty="0" smtClean="0"/>
              <a:t>6</a:t>
            </a:r>
            <a:r>
              <a:rPr lang="es-ES" sz="2000" i="1" dirty="0" smtClean="0"/>
              <a:t>INO-CNR </a:t>
            </a:r>
            <a:r>
              <a:rPr lang="es-ES" sz="2000" i="1" dirty="0"/>
              <a:t>Florence</a:t>
            </a:r>
            <a:endParaRPr lang="en-US" sz="2000" dirty="0"/>
          </a:p>
          <a:p>
            <a:pPr marL="0" indent="0" algn="ctr">
              <a:buFontTx/>
              <a:buNone/>
              <a:defRPr/>
            </a:pPr>
            <a:endParaRPr lang="en-US" sz="2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877272"/>
            <a:ext cx="1154014" cy="76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IKXJGDCAKJ0J97CAP5GUDXCAZFS53TCA6U9I68CAEMLNKACAVHDVLQCALQ059RCASHLNPQCA4ROQMSCANK5HGQCAWYWNXUCAWVAZ93CA0ZM3ADCALIN748CA4WHHE4CAXYDPR2CAIESIYDCAFIK0V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709" y="5692873"/>
            <a:ext cx="11715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5677196"/>
            <a:ext cx="1219200"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4368" y="5653186"/>
            <a:ext cx="1006475"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696" y="5449426"/>
            <a:ext cx="1512168" cy="141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42875" y="142875"/>
            <a:ext cx="8858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en-US" sz="2400" b="1" dirty="0" smtClean="0">
                <a:latin typeface="Calibri" pitchFamily="34" charset="0"/>
                <a:cs typeface="Arial" charset="0"/>
              </a:rPr>
              <a:t>Boltzmann type scattering equation</a:t>
            </a:r>
            <a:endParaRPr lang="en-US" altLang="en-US" sz="2400" b="1" dirty="0">
              <a:latin typeface="Calibri" pitchFamily="34" charset="0"/>
              <a:cs typeface="Arial" charset="0"/>
            </a:endParaRPr>
          </a:p>
        </p:txBody>
      </p:sp>
      <p:graphicFrame>
        <p:nvGraphicFramePr>
          <p:cNvPr id="7172" name="Object 4"/>
          <p:cNvGraphicFramePr>
            <a:graphicFrameLocks noChangeAspect="1"/>
          </p:cNvGraphicFramePr>
          <p:nvPr>
            <p:extLst>
              <p:ext uri="{D42A27DB-BD31-4B8C-83A1-F6EECF244321}">
                <p14:modId xmlns:p14="http://schemas.microsoft.com/office/powerpoint/2010/main" val="3945716416"/>
              </p:ext>
            </p:extLst>
          </p:nvPr>
        </p:nvGraphicFramePr>
        <p:xfrm>
          <a:off x="2843808" y="2204864"/>
          <a:ext cx="5321499" cy="376730"/>
        </p:xfrm>
        <a:graphic>
          <a:graphicData uri="http://schemas.openxmlformats.org/presentationml/2006/ole">
            <mc:AlternateContent xmlns:mc="http://schemas.openxmlformats.org/markup-compatibility/2006">
              <mc:Choice xmlns:v="urn:schemas-microsoft-com:vml" Requires="v">
                <p:oleObj spid="_x0000_s8137" name="Equation" r:id="rId4" imgW="2869920" imgH="203040" progId="Equation.3">
                  <p:embed/>
                </p:oleObj>
              </mc:Choice>
              <mc:Fallback>
                <p:oleObj name="Equation" r:id="rId4" imgW="2869920" imgH="203040" progId="Equation.3">
                  <p:embed/>
                  <p:pic>
                    <p:nvPicPr>
                      <p:cNvPr id="0" name="Object 4"/>
                      <p:cNvPicPr>
                        <a:picLocks noChangeAspect="1" noChangeArrowheads="1"/>
                      </p:cNvPicPr>
                      <p:nvPr/>
                    </p:nvPicPr>
                    <p:blipFill>
                      <a:blip r:embed="rId5"/>
                      <a:srcRect/>
                      <a:stretch>
                        <a:fillRect/>
                      </a:stretch>
                    </p:blipFill>
                    <p:spPr bwMode="auto">
                      <a:xfrm>
                        <a:off x="2843808" y="2204864"/>
                        <a:ext cx="5321499" cy="376730"/>
                      </a:xfrm>
                      <a:prstGeom prst="rect">
                        <a:avLst/>
                      </a:prstGeom>
                      <a:noFill/>
                      <a:ln>
                        <a:noFill/>
                      </a:ln>
                      <a:extLst/>
                    </p:spPr>
                  </p:pic>
                </p:oleObj>
              </mc:Fallback>
            </mc:AlternateContent>
          </a:graphicData>
        </a:graphic>
      </p:graphicFrame>
      <p:sp>
        <p:nvSpPr>
          <p:cNvPr id="717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bg-BG" altLang="en-US" sz="1800">
              <a:cs typeface="Arial" charset="0"/>
            </a:endParaRPr>
          </a:p>
        </p:txBody>
      </p:sp>
      <p:sp>
        <p:nvSpPr>
          <p:cNvPr id="4" name="Rectangle 18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64044153"/>
              </p:ext>
            </p:extLst>
          </p:nvPr>
        </p:nvGraphicFramePr>
        <p:xfrm>
          <a:off x="323528" y="908720"/>
          <a:ext cx="7897675" cy="1477516"/>
        </p:xfrm>
        <a:graphic>
          <a:graphicData uri="http://schemas.openxmlformats.org/presentationml/2006/ole">
            <mc:AlternateContent xmlns:mc="http://schemas.openxmlformats.org/markup-compatibility/2006">
              <mc:Choice xmlns:v="urn:schemas-microsoft-com:vml" Requires="v">
                <p:oleObj spid="_x0000_s8138" name="Equation" r:id="rId6" imgW="3377880" imgH="634680" progId="Equation.3">
                  <p:embed/>
                </p:oleObj>
              </mc:Choice>
              <mc:Fallback>
                <p:oleObj name="Equation" r:id="rId6" imgW="3377880" imgH="634680" progId="Equation.3">
                  <p:embed/>
                  <p:pic>
                    <p:nvPicPr>
                      <p:cNvPr id="0" name="Object 181"/>
                      <p:cNvPicPr>
                        <a:picLocks noChangeAspect="1" noChangeArrowheads="1"/>
                      </p:cNvPicPr>
                      <p:nvPr/>
                    </p:nvPicPr>
                    <p:blipFill>
                      <a:blip r:embed="rId7"/>
                      <a:srcRect/>
                      <a:stretch>
                        <a:fillRect/>
                      </a:stretch>
                    </p:blipFill>
                    <p:spPr bwMode="auto">
                      <a:xfrm>
                        <a:off x="323528" y="908720"/>
                        <a:ext cx="7897675" cy="1477516"/>
                      </a:xfrm>
                      <a:prstGeom prst="rect">
                        <a:avLst/>
                      </a:prstGeom>
                      <a:noFill/>
                    </p:spPr>
                  </p:pic>
                </p:oleObj>
              </mc:Fallback>
            </mc:AlternateContent>
          </a:graphicData>
        </a:graphic>
      </p:graphicFrame>
      <p:sp>
        <p:nvSpPr>
          <p:cNvPr id="6" name="Rectangle 5"/>
          <p:cNvSpPr/>
          <p:nvPr/>
        </p:nvSpPr>
        <p:spPr>
          <a:xfrm>
            <a:off x="4067944" y="6459924"/>
            <a:ext cx="4711611" cy="369332"/>
          </a:xfrm>
          <a:prstGeom prst="rect">
            <a:avLst/>
          </a:prstGeom>
        </p:spPr>
        <p:txBody>
          <a:bodyPr wrap="none">
            <a:spAutoFit/>
          </a:bodyPr>
          <a:lstStyle/>
          <a:p>
            <a:r>
              <a:rPr lang="en-US" dirty="0" smtClean="0"/>
              <a:t>Huang, </a:t>
            </a:r>
            <a:r>
              <a:rPr lang="en-US" dirty="0" err="1" smtClean="0"/>
              <a:t>Apostolova</a:t>
            </a:r>
            <a:r>
              <a:rPr lang="en-US" dirty="0" smtClean="0"/>
              <a:t>… </a:t>
            </a:r>
            <a:r>
              <a:rPr lang="en-US" dirty="0"/>
              <a:t>PRB 71, 045204, 2005</a:t>
            </a:r>
          </a:p>
        </p:txBody>
      </p:sp>
      <p:sp>
        <p:nvSpPr>
          <p:cNvPr id="3" name="Rectangle 79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7658348"/>
              </p:ext>
            </p:extLst>
          </p:nvPr>
        </p:nvGraphicFramePr>
        <p:xfrm>
          <a:off x="323528" y="5771842"/>
          <a:ext cx="2785094" cy="688082"/>
        </p:xfrm>
        <a:graphic>
          <a:graphicData uri="http://schemas.openxmlformats.org/presentationml/2006/ole">
            <mc:AlternateContent xmlns:mc="http://schemas.openxmlformats.org/markup-compatibility/2006">
              <mc:Choice xmlns:v="urn:schemas-microsoft-com:vml" Requires="v">
                <p:oleObj spid="_x0000_s8139" name="Equation" r:id="rId8" imgW="1625600" imgH="393700" progId="Equation.3">
                  <p:embed/>
                </p:oleObj>
              </mc:Choice>
              <mc:Fallback>
                <p:oleObj name="Equation" r:id="rId8" imgW="1625600" imgH="393700" progId="Equation.3">
                  <p:embed/>
                  <p:pic>
                    <p:nvPicPr>
                      <p:cNvPr id="0" name="Object 7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5771842"/>
                        <a:ext cx="2785094" cy="688082"/>
                      </a:xfrm>
                      <a:prstGeom prst="rect">
                        <a:avLst/>
                      </a:prstGeom>
                      <a:noFill/>
                    </p:spPr>
                  </p:pic>
                </p:oleObj>
              </mc:Fallback>
            </mc:AlternateContent>
          </a:graphicData>
        </a:graphic>
      </p:graphicFrame>
      <p:sp>
        <p:nvSpPr>
          <p:cNvPr id="8" name="Rectangle 79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74264590"/>
              </p:ext>
            </p:extLst>
          </p:nvPr>
        </p:nvGraphicFramePr>
        <p:xfrm>
          <a:off x="395536" y="3068960"/>
          <a:ext cx="1872209" cy="550649"/>
        </p:xfrm>
        <a:graphic>
          <a:graphicData uri="http://schemas.openxmlformats.org/presentationml/2006/ole">
            <mc:AlternateContent xmlns:mc="http://schemas.openxmlformats.org/markup-compatibility/2006">
              <mc:Choice xmlns:v="urn:schemas-microsoft-com:vml" Requires="v">
                <p:oleObj spid="_x0000_s8140" name="Equation" r:id="rId10" imgW="977900" imgH="279400" progId="Equation.3">
                  <p:embed/>
                </p:oleObj>
              </mc:Choice>
              <mc:Fallback>
                <p:oleObj name="Equation" r:id="rId10" imgW="977900" imgH="279400" progId="Equation.3">
                  <p:embed/>
                  <p:pic>
                    <p:nvPicPr>
                      <p:cNvPr id="0" name="Object 79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536" y="3068960"/>
                        <a:ext cx="1872209" cy="550649"/>
                      </a:xfrm>
                      <a:prstGeom prst="rect">
                        <a:avLst/>
                      </a:prstGeom>
                      <a:noFill/>
                    </p:spPr>
                  </p:pic>
                </p:oleObj>
              </mc:Fallback>
            </mc:AlternateContent>
          </a:graphicData>
        </a:graphic>
      </p:graphicFrame>
      <p:sp>
        <p:nvSpPr>
          <p:cNvPr id="10" name="Rectangle 8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864662621"/>
              </p:ext>
            </p:extLst>
          </p:nvPr>
        </p:nvGraphicFramePr>
        <p:xfrm>
          <a:off x="467544" y="4941168"/>
          <a:ext cx="2151483" cy="582166"/>
        </p:xfrm>
        <a:graphic>
          <a:graphicData uri="http://schemas.openxmlformats.org/presentationml/2006/ole">
            <mc:AlternateContent xmlns:mc="http://schemas.openxmlformats.org/markup-compatibility/2006">
              <mc:Choice xmlns:v="urn:schemas-microsoft-com:vml" Requires="v">
                <p:oleObj spid="_x0000_s8141" name="Equation" r:id="rId12" imgW="1624895" imgH="444307" progId="Equation.3">
                  <p:embed/>
                </p:oleObj>
              </mc:Choice>
              <mc:Fallback>
                <p:oleObj name="Equation" r:id="rId12" imgW="1624895" imgH="444307" progId="Equation.3">
                  <p:embed/>
                  <p:pic>
                    <p:nvPicPr>
                      <p:cNvPr id="0" name="Object 8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544" y="4941168"/>
                        <a:ext cx="2151483" cy="582166"/>
                      </a:xfrm>
                      <a:prstGeom prst="rect">
                        <a:avLst/>
                      </a:prstGeom>
                      <a:noFill/>
                    </p:spPr>
                  </p:pic>
                </p:oleObj>
              </mc:Fallback>
            </mc:AlternateContent>
          </a:graphicData>
        </a:graphic>
      </p:graphicFrame>
      <p:sp>
        <p:nvSpPr>
          <p:cNvPr id="12" name="Rectangle 8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790468773"/>
              </p:ext>
            </p:extLst>
          </p:nvPr>
        </p:nvGraphicFramePr>
        <p:xfrm>
          <a:off x="467544" y="3933056"/>
          <a:ext cx="1944216" cy="777686"/>
        </p:xfrm>
        <a:graphic>
          <a:graphicData uri="http://schemas.openxmlformats.org/presentationml/2006/ole">
            <mc:AlternateContent xmlns:mc="http://schemas.openxmlformats.org/markup-compatibility/2006">
              <mc:Choice xmlns:v="urn:schemas-microsoft-com:vml" Requires="v">
                <p:oleObj spid="_x0000_s8142" name="Equation" r:id="rId14" imgW="1143000" imgH="457200" progId="Equation.3">
                  <p:embed/>
                </p:oleObj>
              </mc:Choice>
              <mc:Fallback>
                <p:oleObj name="Equation" r:id="rId14" imgW="1143000" imgH="457200" progId="Equation.3">
                  <p:embed/>
                  <p:pic>
                    <p:nvPicPr>
                      <p:cNvPr id="0" name="Object 8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7544" y="3933056"/>
                        <a:ext cx="1944216" cy="777686"/>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6021388"/>
            <a:ext cx="100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200" y="6165304"/>
            <a:ext cx="7832497" cy="738664"/>
          </a:xfrm>
          <a:prstGeom prst="rect">
            <a:avLst/>
          </a:prstGeom>
        </p:spPr>
        <p:txBody>
          <a:bodyPr wrap="square">
            <a:spAutoFit/>
          </a:bodyPr>
          <a:lstStyle/>
          <a:p>
            <a:r>
              <a:rPr lang="en-US" sz="1200" dirty="0" smtClean="0"/>
              <a:t>L.V. </a:t>
            </a:r>
            <a:r>
              <a:rPr lang="en-US" sz="1200" dirty="0" err="1" smtClean="0"/>
              <a:t>Keldysh</a:t>
            </a:r>
            <a:r>
              <a:rPr lang="en-US" sz="1200" dirty="0" smtClean="0"/>
              <a:t>, JETP 20, 1965,  </a:t>
            </a:r>
            <a:r>
              <a:rPr lang="en-US" sz="1200" dirty="0" err="1" smtClean="0"/>
              <a:t>Apostolova</a:t>
            </a:r>
            <a:r>
              <a:rPr lang="en-US" sz="1200" dirty="0" smtClean="0"/>
              <a:t> et al in press NIMA, 2014, </a:t>
            </a:r>
            <a:r>
              <a:rPr lang="en-GB" sz="1200" dirty="0" err="1" smtClean="0"/>
              <a:t>Otobe</a:t>
            </a:r>
            <a:r>
              <a:rPr lang="en-GB" sz="1200" dirty="0" smtClean="0"/>
              <a:t> </a:t>
            </a:r>
            <a:r>
              <a:rPr lang="en-GB" sz="1200" dirty="0"/>
              <a:t>et al, PHYSICAL REVIEW B </a:t>
            </a:r>
            <a:r>
              <a:rPr lang="en-GB" sz="1200" b="1" dirty="0"/>
              <a:t>77</a:t>
            </a:r>
            <a:r>
              <a:rPr lang="en-GB" sz="1200" dirty="0"/>
              <a:t>, 165104, </a:t>
            </a:r>
            <a:r>
              <a:rPr lang="en-GB" sz="1200" dirty="0" smtClean="0"/>
              <a:t>2008</a:t>
            </a:r>
            <a:endParaRPr lang="en-US" sz="1200" dirty="0"/>
          </a:p>
          <a:p>
            <a:endParaRPr lang="en-US" dirty="0"/>
          </a:p>
        </p:txBody>
      </p:sp>
      <p:sp>
        <p:nvSpPr>
          <p:cNvPr id="8" name="Oval 12"/>
          <p:cNvSpPr>
            <a:spLocks noChangeArrowheads="1"/>
          </p:cNvSpPr>
          <p:nvPr/>
        </p:nvSpPr>
        <p:spPr bwMode="auto">
          <a:xfrm>
            <a:off x="3919448" y="1194644"/>
            <a:ext cx="2304256" cy="100811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 name="TextBox 1"/>
          <p:cNvSpPr txBox="1"/>
          <p:nvPr/>
        </p:nvSpPr>
        <p:spPr>
          <a:xfrm>
            <a:off x="467544" y="61863"/>
            <a:ext cx="6264696" cy="461665"/>
          </a:xfrm>
          <a:prstGeom prst="rect">
            <a:avLst/>
          </a:prstGeom>
          <a:noFill/>
        </p:spPr>
        <p:txBody>
          <a:bodyPr wrap="square" rtlCol="0">
            <a:spAutoFit/>
          </a:bodyPr>
          <a:lstStyle/>
          <a:p>
            <a:pPr algn="ctr"/>
            <a:r>
              <a:rPr lang="en-US" sz="2400" b="1" dirty="0" smtClean="0"/>
              <a:t>Photo-ionization-</a:t>
            </a:r>
            <a:r>
              <a:rPr lang="en-US" sz="2400" b="1" dirty="0" err="1" smtClean="0"/>
              <a:t>Keldysh</a:t>
            </a:r>
            <a:r>
              <a:rPr lang="en-US" sz="2400" b="1" dirty="0" smtClean="0"/>
              <a:t> approach</a:t>
            </a:r>
            <a:endParaRPr lang="en-US" sz="24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1543066780"/>
              </p:ext>
            </p:extLst>
          </p:nvPr>
        </p:nvGraphicFramePr>
        <p:xfrm>
          <a:off x="497508" y="577156"/>
          <a:ext cx="6690867" cy="1597819"/>
        </p:xfrm>
        <a:graphic>
          <a:graphicData uri="http://schemas.openxmlformats.org/presentationml/2006/ole">
            <mc:AlternateContent xmlns:mc="http://schemas.openxmlformats.org/markup-compatibility/2006">
              <mc:Choice xmlns:v="urn:schemas-microsoft-com:vml" Requires="v">
                <p:oleObj spid="_x0000_s37046" name="Equation" r:id="rId4" imgW="3403440" imgH="812520" progId="Equation.3">
                  <p:embed/>
                </p:oleObj>
              </mc:Choice>
              <mc:Fallback>
                <p:oleObj name="Equation" r:id="rId4" imgW="3403440" imgH="81252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508" y="577156"/>
                        <a:ext cx="6690867" cy="1597819"/>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69818834"/>
              </p:ext>
            </p:extLst>
          </p:nvPr>
        </p:nvGraphicFramePr>
        <p:xfrm>
          <a:off x="473336" y="2348880"/>
          <a:ext cx="7532577" cy="1048568"/>
        </p:xfrm>
        <a:graphic>
          <a:graphicData uri="http://schemas.openxmlformats.org/presentationml/2006/ole">
            <mc:AlternateContent xmlns:mc="http://schemas.openxmlformats.org/markup-compatibility/2006">
              <mc:Choice xmlns:v="urn:schemas-microsoft-com:vml" Requires="v">
                <p:oleObj spid="_x0000_s37047" name="Equation" r:id="rId6" imgW="3911400" imgH="545760" progId="Equation.3">
                  <p:embed/>
                </p:oleObj>
              </mc:Choice>
              <mc:Fallback>
                <p:oleObj name="Equation" r:id="rId6" imgW="3911400" imgH="54576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336" y="2348880"/>
                        <a:ext cx="7532577" cy="104856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26482146"/>
              </p:ext>
            </p:extLst>
          </p:nvPr>
        </p:nvGraphicFramePr>
        <p:xfrm>
          <a:off x="467544" y="3501008"/>
          <a:ext cx="1512168" cy="745435"/>
        </p:xfrm>
        <a:graphic>
          <a:graphicData uri="http://schemas.openxmlformats.org/presentationml/2006/ole">
            <mc:AlternateContent xmlns:mc="http://schemas.openxmlformats.org/markup-compatibility/2006">
              <mc:Choice xmlns:v="urn:schemas-microsoft-com:vml" Requires="v">
                <p:oleObj spid="_x0000_s37048" name="Equation" r:id="rId8" imgW="888840" imgH="444240" progId="Equation.3">
                  <p:embed/>
                </p:oleObj>
              </mc:Choice>
              <mc:Fallback>
                <p:oleObj name="Equation" r:id="rId8" imgW="888840" imgH="44424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4" y="3501008"/>
                        <a:ext cx="1512168" cy="745435"/>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8361354"/>
              </p:ext>
            </p:extLst>
          </p:nvPr>
        </p:nvGraphicFramePr>
        <p:xfrm>
          <a:off x="467544" y="4293096"/>
          <a:ext cx="2088502" cy="817240"/>
        </p:xfrm>
        <a:graphic>
          <a:graphicData uri="http://schemas.openxmlformats.org/presentationml/2006/ole">
            <mc:AlternateContent xmlns:mc="http://schemas.openxmlformats.org/markup-compatibility/2006">
              <mc:Choice xmlns:v="urn:schemas-microsoft-com:vml" Requires="v">
                <p:oleObj spid="_x0000_s37049" name="Equation" r:id="rId10" imgW="1143000" imgH="457200" progId="Equation.3">
                  <p:embed/>
                </p:oleObj>
              </mc:Choice>
              <mc:Fallback>
                <p:oleObj name="Equation" r:id="rId10" imgW="1143000" imgH="457200" progId="Equation.3">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544" y="4293096"/>
                        <a:ext cx="2088502" cy="81724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438123565"/>
              </p:ext>
            </p:extLst>
          </p:nvPr>
        </p:nvGraphicFramePr>
        <p:xfrm>
          <a:off x="482452" y="5205297"/>
          <a:ext cx="936104" cy="816091"/>
        </p:xfrm>
        <a:graphic>
          <a:graphicData uri="http://schemas.openxmlformats.org/presentationml/2006/ole">
            <mc:AlternateContent xmlns:mc="http://schemas.openxmlformats.org/markup-compatibility/2006">
              <mc:Choice xmlns:v="urn:schemas-microsoft-com:vml" Requires="v">
                <p:oleObj spid="_x0000_s37050" name="Equation" r:id="rId12" imgW="495000" imgH="419040" progId="Equation.3">
                  <p:embed/>
                </p:oleObj>
              </mc:Choice>
              <mc:Fallback>
                <p:oleObj name="Equation" r:id="rId12" imgW="495000" imgH="419040" progId="Equation.3">
                  <p:embed/>
                  <p:pic>
                    <p:nvPicPr>
                      <p:cNvPr id="0"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2452" y="5205297"/>
                        <a:ext cx="936104" cy="816091"/>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59210356"/>
              </p:ext>
            </p:extLst>
          </p:nvPr>
        </p:nvGraphicFramePr>
        <p:xfrm>
          <a:off x="2267744" y="5445224"/>
          <a:ext cx="1371994" cy="431924"/>
        </p:xfrm>
        <a:graphic>
          <a:graphicData uri="http://schemas.openxmlformats.org/presentationml/2006/ole">
            <mc:AlternateContent xmlns:mc="http://schemas.openxmlformats.org/markup-compatibility/2006">
              <mc:Choice xmlns:v="urn:schemas-microsoft-com:vml" Requires="v">
                <p:oleObj spid="_x0000_s37051" name="Equation" r:id="rId14" imgW="685800" imgH="215640" progId="Equation.3">
                  <p:embed/>
                </p:oleObj>
              </mc:Choice>
              <mc:Fallback>
                <p:oleObj name="Equation" r:id="rId14" imgW="685800" imgH="215640" progId="Equation.3">
                  <p:embed/>
                  <p:pic>
                    <p:nvPicPr>
                      <p:cNvPr id="0" name="Object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67744" y="5445224"/>
                        <a:ext cx="1371994" cy="43192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3555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6021388"/>
            <a:ext cx="100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7" name="Object 2"/>
          <p:cNvGraphicFramePr>
            <a:graphicFrameLocks noChangeAspect="1"/>
          </p:cNvGraphicFramePr>
          <p:nvPr>
            <p:extLst>
              <p:ext uri="{D42A27DB-BD31-4B8C-83A1-F6EECF244321}">
                <p14:modId xmlns:p14="http://schemas.microsoft.com/office/powerpoint/2010/main" val="496980880"/>
              </p:ext>
            </p:extLst>
          </p:nvPr>
        </p:nvGraphicFramePr>
        <p:xfrm>
          <a:off x="755576" y="1340768"/>
          <a:ext cx="3081422" cy="935980"/>
        </p:xfrm>
        <a:graphic>
          <a:graphicData uri="http://schemas.openxmlformats.org/presentationml/2006/ole">
            <mc:AlternateContent xmlns:mc="http://schemas.openxmlformats.org/markup-compatibility/2006">
              <mc:Choice xmlns:v="urn:schemas-microsoft-com:vml" Requires="v">
                <p:oleObj spid="_x0000_s40014" name="Equation" r:id="rId4" imgW="1600200" imgH="482600" progId="Equation.3">
                  <p:embed/>
                </p:oleObj>
              </mc:Choice>
              <mc:Fallback>
                <p:oleObj name="Equation" r:id="rId4" imgW="16002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340768"/>
                        <a:ext cx="3081422" cy="935980"/>
                      </a:xfrm>
                      <a:prstGeom prst="rect">
                        <a:avLst/>
                      </a:prstGeom>
                      <a:noFill/>
                      <a:ln>
                        <a:noFill/>
                      </a:ln>
                      <a:extLst/>
                    </p:spPr>
                  </p:pic>
                </p:oleObj>
              </mc:Fallback>
            </mc:AlternateContent>
          </a:graphicData>
        </a:graphic>
      </p:graphicFrame>
      <p:graphicFrame>
        <p:nvGraphicFramePr>
          <p:cNvPr id="13318" name="Object 1"/>
          <p:cNvGraphicFramePr>
            <a:graphicFrameLocks noChangeAspect="1"/>
          </p:cNvGraphicFramePr>
          <p:nvPr>
            <p:extLst>
              <p:ext uri="{D42A27DB-BD31-4B8C-83A1-F6EECF244321}">
                <p14:modId xmlns:p14="http://schemas.microsoft.com/office/powerpoint/2010/main" val="289908774"/>
              </p:ext>
            </p:extLst>
          </p:nvPr>
        </p:nvGraphicFramePr>
        <p:xfrm>
          <a:off x="611560" y="3068960"/>
          <a:ext cx="1613030" cy="829220"/>
        </p:xfrm>
        <a:graphic>
          <a:graphicData uri="http://schemas.openxmlformats.org/presentationml/2006/ole">
            <mc:AlternateContent xmlns:mc="http://schemas.openxmlformats.org/markup-compatibility/2006">
              <mc:Choice xmlns:v="urn:schemas-microsoft-com:vml" Requires="v">
                <p:oleObj spid="_x0000_s40015" name="Equation" r:id="rId6" imgW="939392" imgH="482391" progId="Equation.3">
                  <p:embed/>
                </p:oleObj>
              </mc:Choice>
              <mc:Fallback>
                <p:oleObj name="Equation" r:id="rId6" imgW="939392" imgH="48239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3068960"/>
                        <a:ext cx="1613030" cy="829220"/>
                      </a:xfrm>
                      <a:prstGeom prst="rect">
                        <a:avLst/>
                      </a:prstGeom>
                      <a:noFill/>
                      <a:ln>
                        <a:noFill/>
                      </a:ln>
                      <a:extLst/>
                    </p:spPr>
                  </p:pic>
                </p:oleObj>
              </mc:Fallback>
            </mc:AlternateContent>
          </a:graphicData>
        </a:graphic>
      </p:graphicFrame>
      <p:sp>
        <p:nvSpPr>
          <p:cNvPr id="7" name="Rectangle 6"/>
          <p:cNvSpPr/>
          <p:nvPr/>
        </p:nvSpPr>
        <p:spPr>
          <a:xfrm>
            <a:off x="349463" y="5380096"/>
            <a:ext cx="7508969" cy="646331"/>
          </a:xfrm>
          <a:prstGeom prst="rect">
            <a:avLst/>
          </a:prstGeom>
        </p:spPr>
        <p:txBody>
          <a:bodyPr wrap="square">
            <a:spAutoFit/>
          </a:bodyPr>
          <a:lstStyle/>
          <a:p>
            <a:r>
              <a:rPr lang="en-GB" dirty="0"/>
              <a:t> J. Zeller, </a:t>
            </a:r>
            <a:r>
              <a:rPr lang="en-GB" dirty="0" smtClean="0"/>
              <a:t>et al, </a:t>
            </a:r>
            <a:r>
              <a:rPr lang="en-GB" dirty="0"/>
              <a:t>in: G.J. </a:t>
            </a:r>
            <a:r>
              <a:rPr lang="en-GB" dirty="0" err="1"/>
              <a:t>Exarhos</a:t>
            </a:r>
            <a:r>
              <a:rPr lang="en-GB" dirty="0"/>
              <a:t>, A.H. Guenther, N. Kaiser, K.L. Lewis, M.J. </a:t>
            </a:r>
            <a:r>
              <a:rPr lang="en-GB" dirty="0" err="1"/>
              <a:t>Soileau</a:t>
            </a:r>
            <a:r>
              <a:rPr lang="en-GB" dirty="0"/>
              <a:t>, C.J. </a:t>
            </a:r>
            <a:r>
              <a:rPr lang="en-GB" dirty="0" err="1"/>
              <a:t>Stolz</a:t>
            </a:r>
            <a:r>
              <a:rPr lang="en-GB" dirty="0"/>
              <a:t> (Eds.), 2003: pp. 515–526. </a:t>
            </a:r>
            <a:endParaRPr lang="en-US" dirty="0"/>
          </a:p>
        </p:txBody>
      </p:sp>
      <p:sp>
        <p:nvSpPr>
          <p:cNvPr id="2" name="TextBox 1"/>
          <p:cNvSpPr txBox="1"/>
          <p:nvPr/>
        </p:nvSpPr>
        <p:spPr>
          <a:xfrm>
            <a:off x="971600" y="260648"/>
            <a:ext cx="6264696" cy="461665"/>
          </a:xfrm>
          <a:prstGeom prst="rect">
            <a:avLst/>
          </a:prstGeom>
          <a:noFill/>
        </p:spPr>
        <p:txBody>
          <a:bodyPr wrap="square" rtlCol="0">
            <a:spAutoFit/>
          </a:bodyPr>
          <a:lstStyle/>
          <a:p>
            <a:r>
              <a:rPr lang="en-US" sz="2400" b="1" dirty="0" err="1" smtClean="0"/>
              <a:t>Exiton</a:t>
            </a:r>
            <a:r>
              <a:rPr lang="en-US" sz="2400" b="1" dirty="0" smtClean="0"/>
              <a:t> formation and decay </a:t>
            </a:r>
            <a:endParaRPr lang="en-US" sz="2400" b="1" dirty="0"/>
          </a:p>
        </p:txBody>
      </p:sp>
    </p:spTree>
    <p:extLst>
      <p:ext uri="{BB962C8B-B14F-4D97-AF65-F5344CB8AC3E}">
        <p14:creationId xmlns:p14="http://schemas.microsoft.com/office/powerpoint/2010/main" val="2442278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bg-BG" altLang="en-US" sz="1800">
              <a:cs typeface="Arial" charset="0"/>
            </a:endParaRPr>
          </a:p>
        </p:txBody>
      </p:sp>
      <p:graphicFrame>
        <p:nvGraphicFramePr>
          <p:cNvPr id="7175" name="Object 3"/>
          <p:cNvGraphicFramePr>
            <a:graphicFrameLocks noChangeAspect="1"/>
          </p:cNvGraphicFramePr>
          <p:nvPr>
            <p:extLst>
              <p:ext uri="{D42A27DB-BD31-4B8C-83A1-F6EECF244321}">
                <p14:modId xmlns:p14="http://schemas.microsoft.com/office/powerpoint/2010/main" val="3799599876"/>
              </p:ext>
            </p:extLst>
          </p:nvPr>
        </p:nvGraphicFramePr>
        <p:xfrm>
          <a:off x="899592" y="744247"/>
          <a:ext cx="5760318" cy="2631366"/>
        </p:xfrm>
        <a:graphic>
          <a:graphicData uri="http://schemas.openxmlformats.org/presentationml/2006/ole">
            <mc:AlternateContent xmlns:mc="http://schemas.openxmlformats.org/markup-compatibility/2006">
              <mc:Choice xmlns:v="urn:schemas-microsoft-com:vml" Requires="v">
                <p:oleObj spid="_x0000_s38041" name="Equation" r:id="rId4" imgW="2565360" imgH="1269720" progId="Equation.3">
                  <p:embed/>
                </p:oleObj>
              </mc:Choice>
              <mc:Fallback>
                <p:oleObj name="Equation" r:id="rId4" imgW="2565360" imgH="1269720" progId="Equation.3">
                  <p:embed/>
                  <p:pic>
                    <p:nvPicPr>
                      <p:cNvPr id="0" name=""/>
                      <p:cNvPicPr>
                        <a:picLocks noChangeAspect="1" noChangeArrowheads="1"/>
                      </p:cNvPicPr>
                      <p:nvPr/>
                    </p:nvPicPr>
                    <p:blipFill>
                      <a:blip r:embed="rId5"/>
                      <a:srcRect/>
                      <a:stretch>
                        <a:fillRect/>
                      </a:stretch>
                    </p:blipFill>
                    <p:spPr bwMode="auto">
                      <a:xfrm>
                        <a:off x="899592" y="744247"/>
                        <a:ext cx="5760318" cy="2631366"/>
                      </a:xfrm>
                      <a:prstGeom prst="rect">
                        <a:avLst/>
                      </a:prstGeom>
                      <a:noFill/>
                      <a:ln>
                        <a:noFill/>
                      </a:ln>
                      <a:extLst/>
                    </p:spPr>
                  </p:pic>
                </p:oleObj>
              </mc:Fallback>
            </mc:AlternateContent>
          </a:graphicData>
        </a:graphic>
      </p:graphicFrame>
      <p:sp>
        <p:nvSpPr>
          <p:cNvPr id="7176" name="Oval 12"/>
          <p:cNvSpPr>
            <a:spLocks noChangeArrowheads="1"/>
          </p:cNvSpPr>
          <p:nvPr/>
        </p:nvSpPr>
        <p:spPr bwMode="auto">
          <a:xfrm>
            <a:off x="5220072" y="620688"/>
            <a:ext cx="1363379" cy="115252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177" name="Oval 13"/>
          <p:cNvSpPr>
            <a:spLocks noChangeArrowheads="1"/>
          </p:cNvSpPr>
          <p:nvPr/>
        </p:nvSpPr>
        <p:spPr bwMode="auto">
          <a:xfrm>
            <a:off x="5436096" y="2204864"/>
            <a:ext cx="1223962" cy="935037"/>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 name="Rectangle 18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833380" y="5805264"/>
            <a:ext cx="7477240" cy="923330"/>
          </a:xfrm>
          <a:prstGeom prst="rect">
            <a:avLst/>
          </a:prstGeom>
        </p:spPr>
        <p:txBody>
          <a:bodyPr wrap="none">
            <a:spAutoFit/>
          </a:bodyPr>
          <a:lstStyle/>
          <a:p>
            <a:r>
              <a:rPr lang="en-US" dirty="0" smtClean="0"/>
              <a:t>Huang, </a:t>
            </a:r>
            <a:r>
              <a:rPr lang="en-US" dirty="0" err="1" smtClean="0"/>
              <a:t>Apostolova</a:t>
            </a:r>
            <a:r>
              <a:rPr lang="en-US" dirty="0" smtClean="0"/>
              <a:t>… </a:t>
            </a:r>
            <a:r>
              <a:rPr lang="en-US" dirty="0"/>
              <a:t>PRB 71, 045204, </a:t>
            </a:r>
            <a:r>
              <a:rPr lang="en-US" dirty="0" smtClean="0"/>
              <a:t>2005,</a:t>
            </a:r>
          </a:p>
          <a:p>
            <a:pPr lvl="0"/>
            <a:r>
              <a:rPr lang="en-US" dirty="0"/>
              <a:t>B. K. Ridley, Quantum Processes in Semiconductors (Clarendon, 1999)</a:t>
            </a: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600311552"/>
              </p:ext>
            </p:extLst>
          </p:nvPr>
        </p:nvGraphicFramePr>
        <p:xfrm>
          <a:off x="1043608" y="4869160"/>
          <a:ext cx="2786710" cy="864096"/>
        </p:xfrm>
        <a:graphic>
          <a:graphicData uri="http://schemas.openxmlformats.org/presentationml/2006/ole">
            <mc:AlternateContent xmlns:mc="http://schemas.openxmlformats.org/markup-compatibility/2006">
              <mc:Choice xmlns:v="urn:schemas-microsoft-com:vml" Requires="v">
                <p:oleObj spid="_x0000_s38042" name="Equation" r:id="rId6" imgW="1638000" imgH="507960" progId="Equation.3">
                  <p:embed/>
                </p:oleObj>
              </mc:Choice>
              <mc:Fallback>
                <p:oleObj name="Equation" r:id="rId6" imgW="1638000" imgH="507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4869160"/>
                        <a:ext cx="2786710" cy="864096"/>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39031632"/>
              </p:ext>
            </p:extLst>
          </p:nvPr>
        </p:nvGraphicFramePr>
        <p:xfrm>
          <a:off x="755576" y="3573016"/>
          <a:ext cx="3454676" cy="940048"/>
        </p:xfrm>
        <a:graphic>
          <a:graphicData uri="http://schemas.openxmlformats.org/presentationml/2006/ole">
            <mc:AlternateContent xmlns:mc="http://schemas.openxmlformats.org/markup-compatibility/2006">
              <mc:Choice xmlns:v="urn:schemas-microsoft-com:vml" Requires="v">
                <p:oleObj spid="_x0000_s38043" name="Equation" r:id="rId8" imgW="1828800" imgH="507960" progId="Equation.3">
                  <p:embed/>
                </p:oleObj>
              </mc:Choice>
              <mc:Fallback>
                <p:oleObj name="Equation" r:id="rId8" imgW="1828800" imgH="50796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576" y="3573016"/>
                        <a:ext cx="3454676" cy="940048"/>
                      </a:xfrm>
                      <a:prstGeom prst="rect">
                        <a:avLst/>
                      </a:prstGeom>
                      <a:noFill/>
                      <a:ln>
                        <a:noFill/>
                      </a:ln>
                    </p:spPr>
                  </p:pic>
                </p:oleObj>
              </mc:Fallback>
            </mc:AlternateContent>
          </a:graphicData>
        </a:graphic>
      </p:graphicFrame>
      <p:sp>
        <p:nvSpPr>
          <p:cNvPr id="8" name="TextBox 7"/>
          <p:cNvSpPr txBox="1"/>
          <p:nvPr/>
        </p:nvSpPr>
        <p:spPr>
          <a:xfrm>
            <a:off x="4499992" y="3789040"/>
            <a:ext cx="3960440" cy="369332"/>
          </a:xfrm>
          <a:prstGeom prst="rect">
            <a:avLst/>
          </a:prstGeom>
          <a:noFill/>
        </p:spPr>
        <p:txBody>
          <a:bodyPr wrap="square" rtlCol="0">
            <a:spAutoFit/>
          </a:bodyPr>
          <a:lstStyle/>
          <a:p>
            <a:r>
              <a:rPr lang="en-GB" dirty="0" err="1"/>
              <a:t>intravalley</a:t>
            </a:r>
            <a:r>
              <a:rPr lang="en-GB" dirty="0"/>
              <a:t> acoustic phonon</a:t>
            </a:r>
            <a:endParaRPr lang="en-US" dirty="0"/>
          </a:p>
        </p:txBody>
      </p:sp>
      <p:sp>
        <p:nvSpPr>
          <p:cNvPr id="9" name="TextBox 8"/>
          <p:cNvSpPr txBox="1"/>
          <p:nvPr/>
        </p:nvSpPr>
        <p:spPr>
          <a:xfrm>
            <a:off x="4499992" y="5013176"/>
            <a:ext cx="3960440" cy="369332"/>
          </a:xfrm>
          <a:prstGeom prst="rect">
            <a:avLst/>
          </a:prstGeom>
          <a:noFill/>
        </p:spPr>
        <p:txBody>
          <a:bodyPr wrap="square" rtlCol="0">
            <a:spAutoFit/>
          </a:bodyPr>
          <a:lstStyle/>
          <a:p>
            <a:r>
              <a:rPr lang="en-GB" dirty="0" err="1"/>
              <a:t>intervalley</a:t>
            </a:r>
            <a:r>
              <a:rPr lang="en-GB" dirty="0"/>
              <a:t> phonon </a:t>
            </a:r>
            <a:endParaRPr lang="en-US" dirty="0"/>
          </a:p>
        </p:txBody>
      </p:sp>
    </p:spTree>
    <p:extLst>
      <p:ext uri="{BB962C8B-B14F-4D97-AF65-F5344CB8AC3E}">
        <p14:creationId xmlns:p14="http://schemas.microsoft.com/office/powerpoint/2010/main" val="59446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additive="base">
                                        <p:cTn id="7" dur="500" fill="hold"/>
                                        <p:tgtEl>
                                          <p:spTgt spid="7176"/>
                                        </p:tgtEl>
                                        <p:attrNameLst>
                                          <p:attrName>ppt_x</p:attrName>
                                        </p:attrNameLst>
                                      </p:cBhvr>
                                      <p:tavLst>
                                        <p:tav tm="0">
                                          <p:val>
                                            <p:strVal val="#ppt_x"/>
                                          </p:val>
                                        </p:tav>
                                        <p:tav tm="100000">
                                          <p:val>
                                            <p:strVal val="#ppt_x"/>
                                          </p:val>
                                        </p:tav>
                                      </p:tavLst>
                                    </p:anim>
                                    <p:anim calcmode="lin" valueType="num">
                                      <p:cBhvr additive="base">
                                        <p:cTn id="8"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7"/>
                                        </p:tgtEl>
                                        <p:attrNameLst>
                                          <p:attrName>style.visibility</p:attrName>
                                        </p:attrNameLst>
                                      </p:cBhvr>
                                      <p:to>
                                        <p:strVal val="visible"/>
                                      </p:to>
                                    </p:set>
                                    <p:anim calcmode="lin" valueType="num">
                                      <p:cBhvr additive="base">
                                        <p:cTn id="13" dur="500" fill="hold"/>
                                        <p:tgtEl>
                                          <p:spTgt spid="7177"/>
                                        </p:tgtEl>
                                        <p:attrNameLst>
                                          <p:attrName>ppt_x</p:attrName>
                                        </p:attrNameLst>
                                      </p:cBhvr>
                                      <p:tavLst>
                                        <p:tav tm="0">
                                          <p:val>
                                            <p:strVal val="#ppt_x"/>
                                          </p:val>
                                        </p:tav>
                                        <p:tav tm="100000">
                                          <p:val>
                                            <p:strVal val="#ppt_x"/>
                                          </p:val>
                                        </p:tav>
                                      </p:tavLst>
                                    </p:anim>
                                    <p:anim calcmode="lin" valueType="num">
                                      <p:cBhvr additive="base">
                                        <p:cTn id="14"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P spid="71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6021388"/>
            <a:ext cx="100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4" name="Object 8"/>
          <p:cNvGraphicFramePr>
            <a:graphicFrameLocks noChangeAspect="1"/>
          </p:cNvGraphicFramePr>
          <p:nvPr>
            <p:extLst>
              <p:ext uri="{D42A27DB-BD31-4B8C-83A1-F6EECF244321}">
                <p14:modId xmlns:p14="http://schemas.microsoft.com/office/powerpoint/2010/main" val="19220513"/>
              </p:ext>
            </p:extLst>
          </p:nvPr>
        </p:nvGraphicFramePr>
        <p:xfrm>
          <a:off x="395536" y="3573016"/>
          <a:ext cx="2859906" cy="817116"/>
        </p:xfrm>
        <a:graphic>
          <a:graphicData uri="http://schemas.openxmlformats.org/presentationml/2006/ole">
            <mc:AlternateContent xmlns:mc="http://schemas.openxmlformats.org/markup-compatibility/2006">
              <mc:Choice xmlns:v="urn:schemas-microsoft-com:vml" Requires="v">
                <p:oleObj spid="_x0000_s41085" name="Equation" r:id="rId4" imgW="1600200" imgH="457200" progId="Equation.3">
                  <p:embed/>
                </p:oleObj>
              </mc:Choice>
              <mc:Fallback>
                <p:oleObj name="Equation" r:id="rId4" imgW="1600200" imgH="4572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573016"/>
                        <a:ext cx="2859906" cy="817116"/>
                      </a:xfrm>
                      <a:prstGeom prst="rect">
                        <a:avLst/>
                      </a:prstGeom>
                      <a:noFill/>
                      <a:ln>
                        <a:noFill/>
                      </a:ln>
                      <a:extLst/>
                    </p:spPr>
                  </p:pic>
                </p:oleObj>
              </mc:Fallback>
            </mc:AlternateContent>
          </a:graphicData>
        </a:graphic>
      </p:graphicFrame>
      <p:graphicFrame>
        <p:nvGraphicFramePr>
          <p:cNvPr id="12295" name="Object 1"/>
          <p:cNvGraphicFramePr>
            <a:graphicFrameLocks noChangeAspect="1"/>
          </p:cNvGraphicFramePr>
          <p:nvPr>
            <p:extLst>
              <p:ext uri="{D42A27DB-BD31-4B8C-83A1-F6EECF244321}">
                <p14:modId xmlns:p14="http://schemas.microsoft.com/office/powerpoint/2010/main" val="3157586486"/>
              </p:ext>
            </p:extLst>
          </p:nvPr>
        </p:nvGraphicFramePr>
        <p:xfrm>
          <a:off x="395536" y="5832336"/>
          <a:ext cx="2933030" cy="812254"/>
        </p:xfrm>
        <a:graphic>
          <a:graphicData uri="http://schemas.openxmlformats.org/presentationml/2006/ole">
            <mc:AlternateContent xmlns:mc="http://schemas.openxmlformats.org/markup-compatibility/2006">
              <mc:Choice xmlns:v="urn:schemas-microsoft-com:vml" Requires="v">
                <p:oleObj spid="_x0000_s41086" name="Equation" r:id="rId6" imgW="1650960" imgH="457200" progId="Equation.3">
                  <p:embed/>
                </p:oleObj>
              </mc:Choice>
              <mc:Fallback>
                <p:oleObj name="Equation" r:id="rId6" imgW="1650960" imgH="457200" progId="Equation.3">
                  <p:embed/>
                  <p:pic>
                    <p:nvPicPr>
                      <p:cNvPr id="0" name="Object 1"/>
                      <p:cNvPicPr>
                        <a:picLocks noChangeAspect="1" noChangeArrowheads="1"/>
                      </p:cNvPicPr>
                      <p:nvPr/>
                    </p:nvPicPr>
                    <p:blipFill>
                      <a:blip r:embed="rId7"/>
                      <a:srcRect/>
                      <a:stretch>
                        <a:fillRect/>
                      </a:stretch>
                    </p:blipFill>
                    <p:spPr bwMode="auto">
                      <a:xfrm>
                        <a:off x="395536" y="5832336"/>
                        <a:ext cx="2933030" cy="812254"/>
                      </a:xfrm>
                      <a:prstGeom prst="rect">
                        <a:avLst/>
                      </a:prstGeom>
                      <a:noFill/>
                      <a:ln>
                        <a:noFill/>
                      </a:ln>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864444312"/>
              </p:ext>
            </p:extLst>
          </p:nvPr>
        </p:nvGraphicFramePr>
        <p:xfrm>
          <a:off x="251520" y="2348880"/>
          <a:ext cx="8408320" cy="1301287"/>
        </p:xfrm>
        <a:graphic>
          <a:graphicData uri="http://schemas.openxmlformats.org/presentationml/2006/ole">
            <mc:AlternateContent xmlns:mc="http://schemas.openxmlformats.org/markup-compatibility/2006">
              <mc:Choice xmlns:v="urn:schemas-microsoft-com:vml" Requires="v">
                <p:oleObj spid="_x0000_s41087" name="Equation" r:id="rId8" imgW="4267080" imgH="660240" progId="Equation.3">
                  <p:embed/>
                </p:oleObj>
              </mc:Choice>
              <mc:Fallback>
                <p:oleObj name="Equation" r:id="rId8" imgW="4267080" imgH="660240" progId="Equation.3">
                  <p:embed/>
                  <p:pic>
                    <p:nvPicPr>
                      <p:cNvPr id="0" name="Object 2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2348880"/>
                        <a:ext cx="8408320" cy="1301287"/>
                      </a:xfrm>
                      <a:prstGeom prst="rect">
                        <a:avLst/>
                      </a:prstGeom>
                      <a:noFill/>
                    </p:spPr>
                  </p:pic>
                </p:oleObj>
              </mc:Fallback>
            </mc:AlternateContent>
          </a:graphicData>
        </a:graphic>
      </p:graphicFrame>
      <p:sp>
        <p:nvSpPr>
          <p:cNvPr id="3" name="Rectangle 20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66182095"/>
              </p:ext>
            </p:extLst>
          </p:nvPr>
        </p:nvGraphicFramePr>
        <p:xfrm>
          <a:off x="323529" y="585317"/>
          <a:ext cx="7776862" cy="1296144"/>
        </p:xfrm>
        <a:graphic>
          <a:graphicData uri="http://schemas.openxmlformats.org/presentationml/2006/ole">
            <mc:AlternateContent xmlns:mc="http://schemas.openxmlformats.org/markup-compatibility/2006">
              <mc:Choice xmlns:v="urn:schemas-microsoft-com:vml" Requires="v">
                <p:oleObj spid="_x0000_s41088" name="Equation" r:id="rId10" imgW="3962160" imgH="660240" progId="Equation.3">
                  <p:embed/>
                </p:oleObj>
              </mc:Choice>
              <mc:Fallback>
                <p:oleObj name="Equation" r:id="rId10" imgW="3962160" imgH="660240" progId="Equation.3">
                  <p:embed/>
                  <p:pic>
                    <p:nvPicPr>
                      <p:cNvPr id="0" name="Object 2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29" y="585317"/>
                        <a:ext cx="7776862" cy="1296144"/>
                      </a:xfrm>
                      <a:prstGeom prst="rect">
                        <a:avLst/>
                      </a:prstGeom>
                      <a:noFill/>
                    </p:spPr>
                  </p:pic>
                </p:oleObj>
              </mc:Fallback>
            </mc:AlternateContent>
          </a:graphicData>
        </a:graphic>
      </p:graphicFrame>
      <p:sp>
        <p:nvSpPr>
          <p:cNvPr id="9" name="Rectangle 8"/>
          <p:cNvSpPr/>
          <p:nvPr/>
        </p:nvSpPr>
        <p:spPr>
          <a:xfrm>
            <a:off x="4067944" y="6459924"/>
            <a:ext cx="4108817" cy="369332"/>
          </a:xfrm>
          <a:prstGeom prst="rect">
            <a:avLst/>
          </a:prstGeom>
        </p:spPr>
        <p:txBody>
          <a:bodyPr wrap="none">
            <a:spAutoFit/>
          </a:bodyPr>
          <a:lstStyle/>
          <a:p>
            <a:r>
              <a:rPr lang="en-US" dirty="0" err="1" smtClean="0"/>
              <a:t>Apostolova</a:t>
            </a:r>
            <a:r>
              <a:rPr lang="en-US" dirty="0" smtClean="0"/>
              <a:t> et al, in press, NIMA, 2014</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670896805"/>
              </p:ext>
            </p:extLst>
          </p:nvPr>
        </p:nvGraphicFramePr>
        <p:xfrm>
          <a:off x="323528" y="4509120"/>
          <a:ext cx="6068530" cy="965448"/>
        </p:xfrm>
        <a:graphic>
          <a:graphicData uri="http://schemas.openxmlformats.org/presentationml/2006/ole">
            <mc:AlternateContent xmlns:mc="http://schemas.openxmlformats.org/markup-compatibility/2006">
              <mc:Choice xmlns:v="urn:schemas-microsoft-com:vml" Requires="v">
                <p:oleObj spid="_x0000_s41089" name="Equation" r:id="rId12" imgW="3314520" imgH="520560" progId="Equation.3">
                  <p:embed/>
                </p:oleObj>
              </mc:Choice>
              <mc:Fallback>
                <p:oleObj name="Equation" r:id="rId12" imgW="3314520" imgH="520560" progId="Equation.3">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528" y="4509120"/>
                        <a:ext cx="6068530" cy="965448"/>
                      </a:xfrm>
                      <a:prstGeom prst="rect">
                        <a:avLst/>
                      </a:prstGeom>
                      <a:noFill/>
                      <a:ln>
                        <a:noFill/>
                      </a:ln>
                    </p:spPr>
                  </p:pic>
                </p:oleObj>
              </mc:Fallback>
            </mc:AlternateContent>
          </a:graphicData>
        </a:graphic>
      </p:graphicFrame>
      <p:sp>
        <p:nvSpPr>
          <p:cNvPr id="7" name="TextBox 6"/>
          <p:cNvSpPr txBox="1"/>
          <p:nvPr/>
        </p:nvSpPr>
        <p:spPr>
          <a:xfrm>
            <a:off x="683568" y="116632"/>
            <a:ext cx="7056784" cy="461665"/>
          </a:xfrm>
          <a:prstGeom prst="rect">
            <a:avLst/>
          </a:prstGeom>
          <a:noFill/>
        </p:spPr>
        <p:txBody>
          <a:bodyPr wrap="square" rtlCol="0">
            <a:spAutoFit/>
          </a:bodyPr>
          <a:lstStyle/>
          <a:p>
            <a:r>
              <a:rPr lang="en-US" sz="2400" b="1" dirty="0" smtClean="0"/>
              <a:t>Electron-electron scattering</a:t>
            </a:r>
            <a:endParaRPr lang="en-US" sz="2400" b="1" dirty="0"/>
          </a:p>
        </p:txBody>
      </p:sp>
      <p:sp>
        <p:nvSpPr>
          <p:cNvPr id="10" name="TextBox 9"/>
          <p:cNvSpPr txBox="1"/>
          <p:nvPr/>
        </p:nvSpPr>
        <p:spPr>
          <a:xfrm>
            <a:off x="611560" y="1484784"/>
            <a:ext cx="6120680" cy="461665"/>
          </a:xfrm>
          <a:prstGeom prst="rect">
            <a:avLst/>
          </a:prstGeom>
          <a:noFill/>
        </p:spPr>
        <p:txBody>
          <a:bodyPr wrap="square" rtlCol="0">
            <a:spAutoFit/>
          </a:bodyPr>
          <a:lstStyle/>
          <a:p>
            <a:r>
              <a:rPr lang="en-US" sz="2400" b="1" dirty="0" smtClean="0"/>
              <a:t>Impact ionization</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6021388"/>
            <a:ext cx="100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Rectangle 1"/>
              <p:cNvSpPr/>
              <p:nvPr/>
            </p:nvSpPr>
            <p:spPr>
              <a:xfrm>
                <a:off x="683568" y="476672"/>
                <a:ext cx="5400600" cy="1097673"/>
              </a:xfrm>
              <a:prstGeom prst="rect">
                <a:avLst/>
              </a:prstGeom>
            </p:spPr>
            <p:txBody>
              <a:bodyPr wrap="square">
                <a:sp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f>
                        <m:fPr>
                          <m:ctrlPr>
                            <a:rPr lang="en-US" sz="2400" i="1">
                              <a:latin typeface="Cambria Math"/>
                              <a:ea typeface="Calibri"/>
                              <a:cs typeface="Times New Roman"/>
                            </a:rPr>
                          </m:ctrlPr>
                        </m:fPr>
                        <m:num>
                          <m:r>
                            <a:rPr lang="en-US" sz="2400" i="1">
                              <a:effectLst/>
                              <a:latin typeface="Cambria Math"/>
                              <a:ea typeface="Calibri"/>
                              <a:cs typeface="Times New Roman"/>
                            </a:rPr>
                            <m:t>𝜕</m:t>
                          </m:r>
                          <m:r>
                            <a:rPr lang="en-US" sz="2400" i="1">
                              <a:effectLst/>
                              <a:latin typeface="Cambria Math"/>
                              <a:ea typeface="Calibri"/>
                              <a:cs typeface="Times New Roman"/>
                            </a:rPr>
                            <m:t>𝑛</m:t>
                          </m:r>
                        </m:num>
                        <m:den>
                          <m:r>
                            <a:rPr lang="en-US" sz="2400" i="1">
                              <a:effectLst/>
                              <a:latin typeface="Cambria Math"/>
                              <a:ea typeface="Calibri"/>
                              <a:cs typeface="Times New Roman"/>
                            </a:rPr>
                            <m:t>𝜕</m:t>
                          </m:r>
                          <m:r>
                            <a:rPr lang="en-US" sz="2400" i="1">
                              <a:effectLst/>
                              <a:latin typeface="Cambria Math"/>
                              <a:ea typeface="Calibri"/>
                              <a:cs typeface="Times New Roman"/>
                            </a:rPr>
                            <m:t>𝑡</m:t>
                          </m:r>
                        </m:den>
                      </m:f>
                      <m:r>
                        <a:rPr lang="en-US" sz="2400" i="1">
                          <a:effectLst/>
                          <a:latin typeface="Cambria Math"/>
                          <a:ea typeface="Calibri"/>
                          <a:cs typeface="Times New Roman"/>
                        </a:rPr>
                        <m:t>=</m:t>
                      </m:r>
                      <m:r>
                        <a:rPr lang="en-US" sz="2400">
                          <a:effectLst/>
                          <a:latin typeface="Cambria Math"/>
                          <a:ea typeface="Calibri"/>
                          <a:cs typeface="Times New Roman"/>
                        </a:rPr>
                        <m:t>𝛻</m:t>
                      </m:r>
                      <m:r>
                        <a:rPr lang="en-US" sz="2400" i="1">
                          <a:effectLst/>
                          <a:latin typeface="Cambria Math"/>
                          <a:ea typeface="Calibri"/>
                          <a:cs typeface="Times New Roman"/>
                        </a:rPr>
                        <m:t>∙</m:t>
                      </m:r>
                      <m:sSub>
                        <m:sSubPr>
                          <m:ctrlPr>
                            <a:rPr lang="en-US" sz="2400" i="1">
                              <a:effectLst/>
                              <a:latin typeface="Cambria Math"/>
                              <a:ea typeface="Calibri"/>
                              <a:cs typeface="Times New Roman"/>
                            </a:rPr>
                          </m:ctrlPr>
                        </m:sSubPr>
                        <m:e>
                          <m:r>
                            <a:rPr lang="en-US" sz="2400" i="1">
                              <a:effectLst/>
                              <a:latin typeface="Cambria Math"/>
                              <a:ea typeface="Calibri"/>
                              <a:cs typeface="Times New Roman"/>
                            </a:rPr>
                            <m:t>𝐷</m:t>
                          </m:r>
                        </m:e>
                        <m:sub>
                          <m:r>
                            <a:rPr lang="en-US" sz="2400" i="1">
                              <a:effectLst/>
                              <a:latin typeface="Cambria Math"/>
                              <a:ea typeface="Calibri"/>
                              <a:cs typeface="Times New Roman"/>
                            </a:rPr>
                            <m:t>𝑎</m:t>
                          </m:r>
                        </m:sub>
                      </m:sSub>
                      <m:r>
                        <a:rPr lang="en-US" sz="2400">
                          <a:effectLst/>
                          <a:latin typeface="Cambria Math"/>
                          <a:ea typeface="Calibri"/>
                          <a:cs typeface="Times New Roman"/>
                        </a:rPr>
                        <m:t>𝛻</m:t>
                      </m:r>
                      <m:r>
                        <a:rPr lang="en-US" sz="2400" i="1">
                          <a:effectLst/>
                          <a:latin typeface="Cambria Math"/>
                          <a:ea typeface="Calibri"/>
                          <a:cs typeface="Times New Roman"/>
                        </a:rPr>
                        <m:t>𝑛</m:t>
                      </m:r>
                      <m:r>
                        <a:rPr lang="en-US" sz="2400" i="1">
                          <a:effectLst/>
                          <a:latin typeface="Cambria Math"/>
                          <a:ea typeface="Calibri"/>
                          <a:cs typeface="Times New Roman"/>
                        </a:rPr>
                        <m:t>−</m:t>
                      </m:r>
                      <m:f>
                        <m:fPr>
                          <m:ctrlPr>
                            <a:rPr lang="en-US" sz="2400" i="1">
                              <a:effectLst/>
                              <a:latin typeface="Cambria Math"/>
                              <a:ea typeface="Calibri"/>
                              <a:cs typeface="Times New Roman"/>
                            </a:rPr>
                          </m:ctrlPr>
                        </m:fPr>
                        <m:num>
                          <m:r>
                            <a:rPr lang="en-US" sz="2400" i="1">
                              <a:effectLst/>
                              <a:latin typeface="Cambria Math"/>
                              <a:ea typeface="Calibri"/>
                              <a:cs typeface="Times New Roman"/>
                            </a:rPr>
                            <m:t>𝑛</m:t>
                          </m:r>
                          <m:r>
                            <a:rPr lang="en-US" sz="2400" i="1">
                              <a:effectLst/>
                              <a:latin typeface="Cambria Math"/>
                              <a:ea typeface="Calibri"/>
                              <a:cs typeface="Times New Roman"/>
                            </a:rPr>
                            <m:t>−</m:t>
                          </m:r>
                          <m:sSub>
                            <m:sSubPr>
                              <m:ctrlPr>
                                <a:rPr lang="en-US" sz="2400" i="1">
                                  <a:effectLst/>
                                  <a:latin typeface="Cambria Math"/>
                                  <a:ea typeface="Calibri"/>
                                  <a:cs typeface="Times New Roman"/>
                                </a:rPr>
                              </m:ctrlPr>
                            </m:sSubPr>
                            <m:e>
                              <m:r>
                                <a:rPr lang="en-US" sz="2400" i="1">
                                  <a:effectLst/>
                                  <a:latin typeface="Cambria Math"/>
                                  <a:ea typeface="Calibri"/>
                                  <a:cs typeface="Times New Roman"/>
                                </a:rPr>
                                <m:t>𝑛</m:t>
                              </m:r>
                            </m:e>
                            <m:sub>
                              <m:r>
                                <a:rPr lang="en-US" sz="2400" i="1">
                                  <a:effectLst/>
                                  <a:latin typeface="Cambria Math"/>
                                  <a:ea typeface="Calibri"/>
                                  <a:cs typeface="Times New Roman"/>
                                </a:rPr>
                                <m:t>0</m:t>
                              </m:r>
                            </m:sub>
                          </m:sSub>
                        </m:num>
                        <m:den>
                          <m:sSub>
                            <m:sSubPr>
                              <m:ctrlPr>
                                <a:rPr lang="en-US" sz="2400" i="1">
                                  <a:effectLst/>
                                  <a:latin typeface="Cambria Math"/>
                                  <a:ea typeface="Calibri"/>
                                  <a:cs typeface="Times New Roman"/>
                                </a:rPr>
                              </m:ctrlPr>
                            </m:sSubPr>
                            <m:e>
                              <m:r>
                                <a:rPr lang="en-US" sz="2400" i="1">
                                  <a:effectLst/>
                                  <a:latin typeface="Cambria Math"/>
                                  <a:ea typeface="Calibri"/>
                                  <a:cs typeface="Times New Roman"/>
                                </a:rPr>
                                <m:t>𝜏</m:t>
                              </m:r>
                            </m:e>
                            <m:sub>
                              <m:r>
                                <a:rPr lang="en-US" sz="2400" i="1">
                                  <a:effectLst/>
                                  <a:latin typeface="Cambria Math"/>
                                  <a:ea typeface="Calibri"/>
                                  <a:cs typeface="Times New Roman"/>
                                </a:rPr>
                                <m:t>𝐴</m:t>
                              </m:r>
                            </m:sub>
                          </m:sSub>
                        </m:den>
                      </m:f>
                      <m:r>
                        <a:rPr lang="en-US" sz="2400" i="1">
                          <a:effectLst/>
                          <a:latin typeface="Cambria Math"/>
                          <a:ea typeface="Calibri"/>
                          <a:cs typeface="Times New Roman"/>
                        </a:rPr>
                        <m:t>−</m:t>
                      </m:r>
                      <m:f>
                        <m:fPr>
                          <m:ctrlPr>
                            <a:rPr lang="en-US" sz="2400" i="1">
                              <a:effectLst/>
                              <a:latin typeface="Cambria Math"/>
                              <a:ea typeface="Calibri"/>
                              <a:cs typeface="Times New Roman"/>
                            </a:rPr>
                          </m:ctrlPr>
                        </m:fPr>
                        <m:num>
                          <m:r>
                            <a:rPr lang="en-US" sz="2400" i="1">
                              <a:effectLst/>
                              <a:latin typeface="Cambria Math"/>
                              <a:ea typeface="Calibri"/>
                              <a:cs typeface="Times New Roman"/>
                            </a:rPr>
                            <m:t>𝑛</m:t>
                          </m:r>
                          <m:r>
                            <a:rPr lang="en-US" sz="2400" i="1">
                              <a:effectLst/>
                              <a:latin typeface="Cambria Math"/>
                              <a:ea typeface="Calibri"/>
                              <a:cs typeface="Times New Roman"/>
                            </a:rPr>
                            <m:t>−</m:t>
                          </m:r>
                          <m:sSub>
                            <m:sSubPr>
                              <m:ctrlPr>
                                <a:rPr lang="en-US" sz="2400" i="1">
                                  <a:effectLst/>
                                  <a:latin typeface="Cambria Math"/>
                                  <a:ea typeface="Calibri"/>
                                  <a:cs typeface="Times New Roman"/>
                                </a:rPr>
                              </m:ctrlPr>
                            </m:sSubPr>
                            <m:e>
                              <m:r>
                                <a:rPr lang="en-US" sz="2400" i="1">
                                  <a:effectLst/>
                                  <a:latin typeface="Cambria Math"/>
                                  <a:ea typeface="Calibri"/>
                                  <a:cs typeface="Times New Roman"/>
                                </a:rPr>
                                <m:t>𝑛</m:t>
                              </m:r>
                            </m:e>
                            <m:sub>
                              <m:r>
                                <a:rPr lang="en-US" sz="2400" i="1">
                                  <a:effectLst/>
                                  <a:latin typeface="Cambria Math"/>
                                  <a:ea typeface="Calibri"/>
                                  <a:cs typeface="Times New Roman"/>
                                </a:rPr>
                                <m:t>0</m:t>
                              </m:r>
                            </m:sub>
                          </m:sSub>
                        </m:num>
                        <m:den>
                          <m:sSub>
                            <m:sSubPr>
                              <m:ctrlPr>
                                <a:rPr lang="en-US" sz="2400" i="1">
                                  <a:effectLst/>
                                  <a:latin typeface="Cambria Math"/>
                                  <a:ea typeface="Calibri"/>
                                  <a:cs typeface="Times New Roman"/>
                                </a:rPr>
                              </m:ctrlPr>
                            </m:sSubPr>
                            <m:e>
                              <m:r>
                                <a:rPr lang="en-US" sz="2400" i="1">
                                  <a:effectLst/>
                                  <a:latin typeface="Cambria Math"/>
                                  <a:ea typeface="Calibri"/>
                                  <a:cs typeface="Times New Roman"/>
                                </a:rPr>
                                <m:t>𝜏</m:t>
                              </m:r>
                            </m:e>
                            <m:sub>
                              <m:r>
                                <a:rPr lang="en-US" sz="2400" i="1">
                                  <a:effectLst/>
                                  <a:latin typeface="Cambria Math"/>
                                  <a:ea typeface="Calibri"/>
                                  <a:cs typeface="Times New Roman"/>
                                </a:rPr>
                                <m:t>𝑟</m:t>
                              </m:r>
                            </m:sub>
                          </m:sSub>
                        </m:den>
                      </m:f>
                    </m:oMath>
                  </m:oMathPara>
                </a14:m>
                <a:endParaRPr lang="en-US" sz="2400" dirty="0">
                  <a:effectLst/>
                  <a:latin typeface="Calibri"/>
                  <a:ea typeface="Calibri"/>
                  <a:cs typeface="Times New Roman"/>
                </a:endParaRPr>
              </a:p>
            </p:txBody>
          </p:sp>
        </mc:Choice>
        <mc:Fallback xmlns="">
          <p:sp>
            <p:nvSpPr>
              <p:cNvPr id="2" name="Rectangle 1"/>
              <p:cNvSpPr>
                <a:spLocks noRot="1" noChangeAspect="1" noMove="1" noResize="1" noEditPoints="1" noAdjustHandles="1" noChangeArrowheads="1" noChangeShapeType="1" noTextEdit="1"/>
              </p:cNvSpPr>
              <p:nvPr/>
            </p:nvSpPr>
            <p:spPr>
              <a:xfrm>
                <a:off x="683568" y="476672"/>
                <a:ext cx="5400600" cy="109767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84684" y="1720610"/>
                <a:ext cx="7090568" cy="92897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a:cs typeface="Times New Roman"/>
                            </a:rPr>
                          </m:ctrlPr>
                        </m:sSubPr>
                        <m:e>
                          <m:f>
                            <m:fPr>
                              <m:ctrlPr>
                                <a:rPr lang="en-US" sz="2400" i="1">
                                  <a:effectLst/>
                                  <a:latin typeface="Cambria Math"/>
                                  <a:cs typeface="Times New Roman"/>
                                </a:rPr>
                              </m:ctrlPr>
                            </m:fPr>
                            <m:num>
                              <m:r>
                                <a:rPr lang="en-US" sz="2400" i="1">
                                  <a:effectLst/>
                                  <a:latin typeface="Cambria Math"/>
                                  <a:ea typeface="Calibri"/>
                                  <a:cs typeface="Times New Roman"/>
                                </a:rPr>
                                <m:t>𝜕</m:t>
                              </m:r>
                              <m:r>
                                <a:rPr lang="en-US" sz="2400" i="1">
                                  <a:effectLst/>
                                  <a:latin typeface="Cambria Math"/>
                                  <a:ea typeface="Calibri"/>
                                  <a:cs typeface="Times New Roman"/>
                                </a:rPr>
                                <m:t>𝐸</m:t>
                              </m:r>
                            </m:num>
                            <m:den>
                              <m:r>
                                <a:rPr lang="en-US" sz="2400" i="1">
                                  <a:effectLst/>
                                  <a:latin typeface="Cambria Math"/>
                                  <a:ea typeface="Calibri"/>
                                  <a:cs typeface="Times New Roman"/>
                                </a:rPr>
                                <m:t>𝜕</m:t>
                              </m:r>
                              <m:r>
                                <a:rPr lang="en-US" sz="2400" i="1">
                                  <a:effectLst/>
                                  <a:latin typeface="Cambria Math"/>
                                  <a:ea typeface="Calibri"/>
                                  <a:cs typeface="Times New Roman"/>
                                </a:rPr>
                                <m:t>𝑡</m:t>
                              </m:r>
                            </m:den>
                          </m:f>
                          <m:r>
                            <a:rPr lang="en-US" sz="2400" i="1">
                              <a:effectLst/>
                              <a:latin typeface="Cambria Math"/>
                              <a:ea typeface="Calibri"/>
                              <a:cs typeface="Times New Roman"/>
                            </a:rPr>
                            <m:t>=</m:t>
                          </m:r>
                          <m:r>
                            <a:rPr lang="en-US" sz="2400">
                              <a:effectLst/>
                              <a:latin typeface="Cambria Math"/>
                              <a:ea typeface="Calibri"/>
                              <a:cs typeface="Times New Roman"/>
                            </a:rPr>
                            <m:t>𝛻</m:t>
                          </m:r>
                          <m:r>
                            <a:rPr lang="en-US" sz="2400" i="1">
                              <a:effectLst/>
                              <a:latin typeface="Cambria Math"/>
                              <a:ea typeface="Calibri"/>
                              <a:cs typeface="Times New Roman"/>
                            </a:rPr>
                            <m:t>∙</m:t>
                          </m:r>
                          <m:d>
                            <m:dPr>
                              <m:ctrlPr>
                                <a:rPr lang="en-US" sz="2400" i="1">
                                  <a:effectLst/>
                                  <a:latin typeface="Cambria Math"/>
                                  <a:cs typeface="Times New Roman"/>
                                </a:rPr>
                              </m:ctrlPr>
                            </m:dPr>
                            <m:e>
                              <m:sSub>
                                <m:sSubPr>
                                  <m:ctrlPr>
                                    <a:rPr lang="en-US" sz="2400" i="1">
                                      <a:effectLst/>
                                      <a:latin typeface="Cambria Math"/>
                                      <a:cs typeface="Times New Roman"/>
                                    </a:rPr>
                                  </m:ctrlPr>
                                </m:sSubPr>
                                <m:e>
                                  <m:r>
                                    <a:rPr lang="en-US" sz="2400" i="1">
                                      <a:effectLst/>
                                      <a:latin typeface="Cambria Math"/>
                                      <a:ea typeface="Calibri"/>
                                      <a:cs typeface="Times New Roman"/>
                                    </a:rPr>
                                    <m:t>𝑘</m:t>
                                  </m:r>
                                </m:e>
                                <m:sub>
                                  <m:r>
                                    <a:rPr lang="en-US" sz="2400" i="1">
                                      <a:effectLst/>
                                      <a:latin typeface="Cambria Math"/>
                                      <a:ea typeface="Calibri"/>
                                      <a:cs typeface="Times New Roman"/>
                                    </a:rPr>
                                    <m:t>𝑡h</m:t>
                                  </m:r>
                                  <m:r>
                                    <a:rPr lang="en-US" sz="2400" i="1">
                                      <a:effectLst/>
                                      <a:latin typeface="Cambria Math"/>
                                      <a:ea typeface="Calibri"/>
                                      <a:cs typeface="Times New Roman"/>
                                    </a:rPr>
                                    <m:t>,</m:t>
                                  </m:r>
                                  <m:r>
                                    <a:rPr lang="en-US" sz="2400" i="1">
                                      <a:effectLst/>
                                      <a:latin typeface="Cambria Math"/>
                                      <a:ea typeface="Calibri"/>
                                      <a:cs typeface="Times New Roman"/>
                                    </a:rPr>
                                    <m:t>𝑒</m:t>
                                  </m:r>
                                </m:sub>
                              </m:sSub>
                              <m:r>
                                <a:rPr lang="en-US" sz="2400">
                                  <a:effectLst/>
                                  <a:latin typeface="Cambria Math"/>
                                  <a:ea typeface="Calibri"/>
                                  <a:cs typeface="Times New Roman"/>
                                </a:rPr>
                                <m:t>𝛻</m:t>
                              </m:r>
                              <m:f>
                                <m:fPr>
                                  <m:ctrlPr>
                                    <a:rPr lang="en-US" sz="2400" i="1">
                                      <a:effectLst/>
                                      <a:latin typeface="Cambria Math"/>
                                      <a:cs typeface="Times New Roman"/>
                                    </a:rPr>
                                  </m:ctrlPr>
                                </m:fPr>
                                <m:num>
                                  <m:r>
                                    <a:rPr lang="en-US" sz="2400" i="1">
                                      <a:effectLst/>
                                      <a:latin typeface="Cambria Math"/>
                                      <a:ea typeface="Calibri"/>
                                      <a:cs typeface="Times New Roman"/>
                                    </a:rPr>
                                    <m:t>𝐸</m:t>
                                  </m:r>
                                </m:num>
                                <m:den>
                                  <m:r>
                                    <a:rPr lang="en-US" sz="2400" i="1">
                                      <a:effectLst/>
                                      <a:latin typeface="Cambria Math"/>
                                      <a:ea typeface="Calibri"/>
                                      <a:cs typeface="Times New Roman"/>
                                    </a:rPr>
                                    <m:t>3</m:t>
                                  </m:r>
                                  <m:sSub>
                                    <m:sSubPr>
                                      <m:ctrlPr>
                                        <a:rPr lang="en-US" sz="2400" i="1">
                                          <a:effectLst/>
                                          <a:latin typeface="Cambria Math"/>
                                          <a:cs typeface="Times New Roman"/>
                                        </a:rPr>
                                      </m:ctrlPr>
                                    </m:sSubPr>
                                    <m:e>
                                      <m:r>
                                        <a:rPr lang="en-US" sz="2400" i="1">
                                          <a:effectLst/>
                                          <a:latin typeface="Cambria Math"/>
                                          <a:ea typeface="Calibri"/>
                                          <a:cs typeface="Times New Roman"/>
                                        </a:rPr>
                                        <m:t>𝐾</m:t>
                                      </m:r>
                                    </m:e>
                                    <m:sub>
                                      <m:r>
                                        <a:rPr lang="en-US" sz="2400" i="1">
                                          <a:effectLst/>
                                          <a:latin typeface="Cambria Math"/>
                                          <a:ea typeface="Calibri"/>
                                          <a:cs typeface="Times New Roman"/>
                                        </a:rPr>
                                        <m:t>𝐵</m:t>
                                      </m:r>
                                    </m:sub>
                                  </m:sSub>
                                  <m:r>
                                    <a:rPr lang="en-US" sz="2400" i="1">
                                      <a:effectLst/>
                                      <a:latin typeface="Cambria Math"/>
                                      <a:ea typeface="Calibri"/>
                                      <a:cs typeface="Times New Roman"/>
                                    </a:rPr>
                                    <m:t>𝑛</m:t>
                                  </m:r>
                                </m:den>
                              </m:f>
                            </m:e>
                          </m:d>
                          <m:r>
                            <a:rPr lang="en-US" sz="2400" i="1">
                              <a:effectLst/>
                              <a:latin typeface="Cambria Math"/>
                              <a:ea typeface="Calibri"/>
                              <a:cs typeface="Times New Roman"/>
                            </a:rPr>
                            <m:t>+</m:t>
                          </m:r>
                          <m:r>
                            <a:rPr lang="en-US" sz="2400">
                              <a:effectLst/>
                              <a:latin typeface="Cambria Math"/>
                              <a:ea typeface="Calibri"/>
                              <a:cs typeface="Times New Roman"/>
                            </a:rPr>
                            <m:t>𝛻</m:t>
                          </m:r>
                          <m:r>
                            <a:rPr lang="en-US" sz="2400" i="1">
                              <a:effectLst/>
                              <a:latin typeface="Cambria Math"/>
                              <a:ea typeface="Calibri"/>
                              <a:cs typeface="Times New Roman"/>
                            </a:rPr>
                            <m:t>∙</m:t>
                          </m:r>
                          <m:d>
                            <m:dPr>
                              <m:ctrlPr>
                                <a:rPr lang="en-US" sz="2400" i="1">
                                  <a:effectLst/>
                                  <a:latin typeface="Cambria Math"/>
                                  <a:cs typeface="Times New Roman"/>
                                </a:rPr>
                              </m:ctrlPr>
                            </m:dPr>
                            <m:e>
                              <m:sSub>
                                <m:sSubPr>
                                  <m:ctrlPr>
                                    <a:rPr lang="en-US" sz="2400" i="1">
                                      <a:effectLst/>
                                      <a:latin typeface="Cambria Math"/>
                                      <a:cs typeface="Times New Roman"/>
                                    </a:rPr>
                                  </m:ctrlPr>
                                </m:sSubPr>
                                <m:e>
                                  <m:r>
                                    <a:rPr lang="en-US" sz="2400" i="1">
                                      <a:effectLst/>
                                      <a:latin typeface="Cambria Math"/>
                                      <a:ea typeface="Calibri"/>
                                      <a:cs typeface="Times New Roman"/>
                                    </a:rPr>
                                    <m:t>𝐷</m:t>
                                  </m:r>
                                </m:e>
                                <m:sub>
                                  <m:r>
                                    <a:rPr lang="en-US" sz="2400" i="1">
                                      <a:effectLst/>
                                      <a:latin typeface="Cambria Math"/>
                                      <a:ea typeface="Calibri"/>
                                      <a:cs typeface="Times New Roman"/>
                                    </a:rPr>
                                    <m:t>𝑎</m:t>
                                  </m:r>
                                </m:sub>
                              </m:sSub>
                              <m:f>
                                <m:fPr>
                                  <m:ctrlPr>
                                    <a:rPr lang="en-US" sz="2400" i="1">
                                      <a:effectLst/>
                                      <a:latin typeface="Cambria Math"/>
                                      <a:cs typeface="Times New Roman"/>
                                    </a:rPr>
                                  </m:ctrlPr>
                                </m:fPr>
                                <m:num>
                                  <m:r>
                                    <a:rPr lang="en-US" sz="2400" i="1">
                                      <a:effectLst/>
                                      <a:latin typeface="Cambria Math"/>
                                      <a:ea typeface="Calibri"/>
                                      <a:cs typeface="Times New Roman"/>
                                    </a:rPr>
                                    <m:t>𝐸</m:t>
                                  </m:r>
                                </m:num>
                                <m:den>
                                  <m:r>
                                    <a:rPr lang="en-US" sz="2400" i="1">
                                      <a:effectLst/>
                                      <a:latin typeface="Cambria Math"/>
                                      <a:ea typeface="Calibri"/>
                                      <a:cs typeface="Times New Roman"/>
                                    </a:rPr>
                                    <m:t>𝑛</m:t>
                                  </m:r>
                                </m:den>
                              </m:f>
                              <m:r>
                                <a:rPr lang="en-US" sz="2400">
                                  <a:effectLst/>
                                  <a:latin typeface="Cambria Math"/>
                                  <a:ea typeface="Calibri"/>
                                  <a:cs typeface="Times New Roman"/>
                                </a:rPr>
                                <m:t>𝛻</m:t>
                              </m:r>
                              <m:r>
                                <a:rPr lang="en-US" sz="2400" i="1">
                                  <a:effectLst/>
                                  <a:latin typeface="Cambria Math"/>
                                  <a:ea typeface="Calibri"/>
                                  <a:cs typeface="Times New Roman"/>
                                </a:rPr>
                                <m:t>𝑛</m:t>
                              </m:r>
                            </m:e>
                          </m:d>
                          <m:r>
                            <a:rPr lang="en-US" sz="2400" i="1">
                              <a:effectLst/>
                              <a:latin typeface="Cambria Math"/>
                              <a:ea typeface="Calibri"/>
                              <a:cs typeface="Times New Roman"/>
                            </a:rPr>
                            <m:t>−</m:t>
                          </m:r>
                          <m:f>
                            <m:fPr>
                              <m:ctrlPr>
                                <a:rPr lang="en-US" sz="2400" i="1">
                                  <a:effectLst/>
                                  <a:latin typeface="Cambria Math"/>
                                  <a:cs typeface="Times New Roman"/>
                                </a:rPr>
                              </m:ctrlPr>
                            </m:fPr>
                            <m:num>
                              <m:r>
                                <a:rPr lang="en-US" sz="2400" i="1">
                                  <a:effectLst/>
                                  <a:latin typeface="Cambria Math"/>
                                  <a:ea typeface="Calibri"/>
                                  <a:cs typeface="Times New Roman"/>
                                </a:rPr>
                                <m:t>𝐸</m:t>
                              </m:r>
                              <m:r>
                                <a:rPr lang="en-US" sz="2400" i="1">
                                  <a:effectLst/>
                                  <a:latin typeface="Cambria Math"/>
                                  <a:ea typeface="Calibri"/>
                                  <a:cs typeface="Times New Roman"/>
                                </a:rPr>
                                <m:t>−3</m:t>
                              </m:r>
                              <m:sSub>
                                <m:sSubPr>
                                  <m:ctrlPr>
                                    <a:rPr lang="en-US" sz="2400" i="1">
                                      <a:effectLst/>
                                      <a:latin typeface="Cambria Math"/>
                                      <a:cs typeface="Times New Roman"/>
                                    </a:rPr>
                                  </m:ctrlPr>
                                </m:sSubPr>
                                <m:e>
                                  <m:r>
                                    <a:rPr lang="en-US" sz="2400" i="1">
                                      <a:effectLst/>
                                      <a:latin typeface="Cambria Math"/>
                                      <a:ea typeface="Calibri"/>
                                      <a:cs typeface="Times New Roman"/>
                                    </a:rPr>
                                    <m:t>𝑘</m:t>
                                  </m:r>
                                </m:e>
                                <m:sub>
                                  <m:r>
                                    <a:rPr lang="en-US" sz="2400" i="1">
                                      <a:effectLst/>
                                      <a:latin typeface="Cambria Math"/>
                                      <a:ea typeface="Calibri"/>
                                      <a:cs typeface="Times New Roman"/>
                                    </a:rPr>
                                    <m:t>𝐵</m:t>
                                  </m:r>
                                </m:sub>
                              </m:sSub>
                              <m:r>
                                <a:rPr lang="en-US" sz="2400" i="1">
                                  <a:effectLst/>
                                  <a:latin typeface="Cambria Math"/>
                                  <a:ea typeface="Calibri"/>
                                  <a:cs typeface="Times New Roman"/>
                                </a:rPr>
                                <m:t>𝑇</m:t>
                              </m:r>
                            </m:num>
                            <m:den>
                              <m:sSub>
                                <m:sSubPr>
                                  <m:ctrlPr>
                                    <a:rPr lang="en-US" sz="2400" i="1">
                                      <a:effectLst/>
                                      <a:latin typeface="Cambria Math"/>
                                      <a:cs typeface="Times New Roman"/>
                                    </a:rPr>
                                  </m:ctrlPr>
                                </m:sSubPr>
                                <m:e>
                                  <m:r>
                                    <a:rPr lang="en-US" sz="2400" i="1">
                                      <a:effectLst/>
                                      <a:latin typeface="Cambria Math"/>
                                      <a:ea typeface="Calibri"/>
                                      <a:cs typeface="Times New Roman"/>
                                    </a:rPr>
                                    <m:t>𝜏</m:t>
                                  </m:r>
                                </m:e>
                                <m:sub>
                                  <m:r>
                                    <a:rPr lang="en-US" sz="2400" i="1">
                                      <a:effectLst/>
                                      <a:latin typeface="Cambria Math"/>
                                      <a:ea typeface="Calibri"/>
                                      <a:cs typeface="Times New Roman"/>
                                    </a:rPr>
                                    <m:t>𝑒</m:t>
                                  </m:r>
                                  <m:r>
                                    <a:rPr lang="en-US" sz="2400" i="1">
                                      <a:effectLst/>
                                      <a:latin typeface="Cambria Math"/>
                                      <a:ea typeface="Calibri"/>
                                      <a:cs typeface="Times New Roman"/>
                                    </a:rPr>
                                    <m:t>−</m:t>
                                  </m:r>
                                  <m:r>
                                    <a:rPr lang="en-US" sz="2400" i="1">
                                      <a:effectLst/>
                                      <a:latin typeface="Cambria Math"/>
                                      <a:ea typeface="Calibri"/>
                                      <a:cs typeface="Times New Roman"/>
                                    </a:rPr>
                                    <m:t>𝑝h</m:t>
                                  </m:r>
                                </m:sub>
                              </m:sSub>
                            </m:den>
                          </m:f>
                          <m:r>
                            <a:rPr lang="en-US" sz="2400" i="1">
                              <a:effectLst/>
                              <a:latin typeface="Cambria Math"/>
                              <a:ea typeface="Calibri"/>
                              <a:cs typeface="Times New Roman"/>
                            </a:rPr>
                            <m:t>+</m:t>
                          </m:r>
                          <m:r>
                            <a:rPr lang="en-US" sz="2400" i="1">
                              <a:effectLst/>
                              <a:latin typeface="Cambria Math"/>
                              <a:ea typeface="Calibri"/>
                              <a:cs typeface="Times New Roman"/>
                            </a:rPr>
                            <m:t>𝐸</m:t>
                          </m:r>
                        </m:e>
                        <m:sub>
                          <m:r>
                            <a:rPr lang="en-US" sz="2400" i="1">
                              <a:effectLst/>
                              <a:latin typeface="Cambria Math"/>
                              <a:ea typeface="Calibri"/>
                              <a:cs typeface="Times New Roman"/>
                            </a:rPr>
                            <m:t>𝑔</m:t>
                          </m:r>
                        </m:sub>
                      </m:sSub>
                      <m:f>
                        <m:fPr>
                          <m:ctrlPr>
                            <a:rPr lang="en-US" sz="2400" i="1">
                              <a:effectLst/>
                              <a:latin typeface="Cambria Math"/>
                              <a:cs typeface="Times New Roman"/>
                            </a:rPr>
                          </m:ctrlPr>
                        </m:fPr>
                        <m:num>
                          <m:r>
                            <a:rPr lang="en-US" sz="2400" i="1">
                              <a:effectLst/>
                              <a:latin typeface="Cambria Math"/>
                              <a:ea typeface="Calibri"/>
                              <a:cs typeface="Times New Roman"/>
                            </a:rPr>
                            <m:t>𝑛</m:t>
                          </m:r>
                          <m:r>
                            <a:rPr lang="en-US" sz="2400" i="1">
                              <a:effectLst/>
                              <a:latin typeface="Cambria Math"/>
                              <a:ea typeface="Calibri"/>
                              <a:cs typeface="Times New Roman"/>
                            </a:rPr>
                            <m:t>−</m:t>
                          </m:r>
                          <m:sSub>
                            <m:sSubPr>
                              <m:ctrlPr>
                                <a:rPr lang="en-US" sz="2400" i="1">
                                  <a:effectLst/>
                                  <a:latin typeface="Cambria Math"/>
                                  <a:cs typeface="Times New Roman"/>
                                </a:rPr>
                              </m:ctrlPr>
                            </m:sSubPr>
                            <m:e>
                              <m:r>
                                <a:rPr lang="en-US" sz="2400" i="1">
                                  <a:effectLst/>
                                  <a:latin typeface="Cambria Math"/>
                                  <a:ea typeface="Calibri"/>
                                  <a:cs typeface="Times New Roman"/>
                                </a:rPr>
                                <m:t>𝑛</m:t>
                              </m:r>
                            </m:e>
                            <m:sub>
                              <m:r>
                                <a:rPr lang="en-US" sz="2400" i="1">
                                  <a:effectLst/>
                                  <a:latin typeface="Cambria Math"/>
                                  <a:ea typeface="Calibri"/>
                                  <a:cs typeface="Times New Roman"/>
                                </a:rPr>
                                <m:t>0</m:t>
                              </m:r>
                            </m:sub>
                          </m:sSub>
                        </m:num>
                        <m:den>
                          <m:sSub>
                            <m:sSubPr>
                              <m:ctrlPr>
                                <a:rPr lang="en-US" sz="2400" i="1">
                                  <a:effectLst/>
                                  <a:latin typeface="Cambria Math"/>
                                  <a:cs typeface="Times New Roman"/>
                                </a:rPr>
                              </m:ctrlPr>
                            </m:sSubPr>
                            <m:e>
                              <m:r>
                                <a:rPr lang="en-US" sz="2400" i="1">
                                  <a:effectLst/>
                                  <a:latin typeface="Cambria Math"/>
                                  <a:ea typeface="Calibri"/>
                                  <a:cs typeface="Times New Roman"/>
                                </a:rPr>
                                <m:t>𝜏</m:t>
                              </m:r>
                            </m:e>
                            <m:sub>
                              <m:r>
                                <a:rPr lang="en-US" sz="2400" i="1">
                                  <a:effectLst/>
                                  <a:latin typeface="Cambria Math"/>
                                  <a:ea typeface="Calibri"/>
                                  <a:cs typeface="Times New Roman"/>
                                </a:rPr>
                                <m:t>𝐴</m:t>
                              </m:r>
                            </m:sub>
                          </m:sSub>
                        </m:den>
                      </m:f>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484684" y="1720610"/>
                <a:ext cx="7090568" cy="928972"/>
              </a:xfrm>
              <a:prstGeom prst="rect">
                <a:avLst/>
              </a:prstGeom>
              <a:blipFill rotWithShape="1">
                <a:blip r:embed="rId4"/>
                <a:stretch>
                  <a:fillRect r="-19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07503" y="2852936"/>
                <a:ext cx="8926959" cy="3894079"/>
              </a:xfrm>
              <a:prstGeom prst="rect">
                <a:avLst/>
              </a:prstGeom>
            </p:spPr>
            <p:txBody>
              <a:bodyPr wrap="square">
                <a:spAutoFit/>
              </a:bodyPr>
              <a:lstStyle/>
              <a:p>
                <a:r>
                  <a:rPr lang="en-US" dirty="0">
                    <a:sym typeface="Symbol"/>
                  </a:rPr>
                  <a:t></a:t>
                </a:r>
                <a:r>
                  <a:rPr lang="en-US" baseline="-25000" dirty="0" smtClean="0"/>
                  <a:t>A</a:t>
                </a:r>
                <a:r>
                  <a:rPr lang="en-US" dirty="0"/>
                  <a:t> </a:t>
                </a:r>
                <a:r>
                  <a:rPr lang="en-US" dirty="0" smtClean="0"/>
                  <a:t>- auger </a:t>
                </a:r>
                <a:r>
                  <a:rPr lang="en-US" dirty="0"/>
                  <a:t>recombination time (inversely proportional to </a:t>
                </a:r>
                <a:r>
                  <a:rPr lang="en-US" i="1" dirty="0"/>
                  <a:t>n</a:t>
                </a:r>
                <a:r>
                  <a:rPr lang="en-US" baseline="30000" dirty="0"/>
                  <a:t>2</a:t>
                </a:r>
                <a:r>
                  <a:rPr lang="en-US" dirty="0"/>
                  <a:t>) </a:t>
                </a:r>
                <a:endParaRPr lang="en-US" dirty="0" smtClean="0"/>
              </a:p>
              <a:p>
                <a:endParaRPr lang="en-US" dirty="0"/>
              </a:p>
              <a:p>
                <a:r>
                  <a:rPr lang="en-US" dirty="0">
                    <a:sym typeface="Symbol"/>
                  </a:rPr>
                  <a:t></a:t>
                </a:r>
                <a:r>
                  <a:rPr lang="en-US" baseline="-25000" dirty="0" smtClean="0"/>
                  <a:t>r</a:t>
                </a:r>
                <a:r>
                  <a:rPr lang="en-US" dirty="0" smtClean="0"/>
                  <a:t>- recombination </a:t>
                </a:r>
                <a:r>
                  <a:rPr lang="en-US" dirty="0"/>
                  <a:t>time for processes in which energy is directly released to the </a:t>
                </a:r>
                <a:r>
                  <a:rPr lang="en-US" dirty="0" smtClean="0"/>
                  <a:t>lattice</a:t>
                </a:r>
              </a:p>
              <a:p>
                <a:endParaRPr lang="en-US" dirty="0"/>
              </a:p>
              <a:p>
                <a:r>
                  <a:rPr lang="en-US" dirty="0">
                    <a:sym typeface="Symbol"/>
                  </a:rPr>
                  <a:t></a:t>
                </a:r>
                <a:r>
                  <a:rPr lang="en-US" baseline="-25000" dirty="0" smtClean="0"/>
                  <a:t>e-</a:t>
                </a:r>
                <a:r>
                  <a:rPr lang="en-US" baseline="-25000" dirty="0" err="1" smtClean="0"/>
                  <a:t>ph</a:t>
                </a:r>
                <a:r>
                  <a:rPr lang="en-US" baseline="-25000" dirty="0" smtClean="0"/>
                  <a:t> </a:t>
                </a:r>
                <a:r>
                  <a:rPr lang="en-US" dirty="0" smtClean="0"/>
                  <a:t>- </a:t>
                </a:r>
                <a:r>
                  <a:rPr lang="en-US" dirty="0" err="1" smtClean="0"/>
                  <a:t>electron-phonon</a:t>
                </a:r>
                <a:r>
                  <a:rPr lang="en-US" dirty="0" smtClean="0"/>
                  <a:t> </a:t>
                </a:r>
                <a:r>
                  <a:rPr lang="en-US" dirty="0"/>
                  <a:t>energy relaxation </a:t>
                </a:r>
                <a:r>
                  <a:rPr lang="en-US" dirty="0" smtClean="0"/>
                  <a:t>time</a:t>
                </a:r>
              </a:p>
              <a:p>
                <a:endParaRPr lang="en-US" dirty="0"/>
              </a:p>
              <a:p>
                <a:r>
                  <a:rPr lang="en-US" dirty="0" err="1" smtClean="0"/>
                  <a:t>k</a:t>
                </a:r>
                <a:r>
                  <a:rPr lang="en-US" baseline="-25000" dirty="0" err="1" smtClean="0"/>
                  <a:t>th,e</a:t>
                </a:r>
                <a:r>
                  <a:rPr lang="en-US" baseline="-25000" dirty="0" smtClean="0"/>
                  <a:t> </a:t>
                </a:r>
                <a:r>
                  <a:rPr lang="en-US" dirty="0" smtClean="0"/>
                  <a:t>- plasma </a:t>
                </a:r>
                <a:r>
                  <a:rPr lang="en-US" dirty="0"/>
                  <a:t>thermal </a:t>
                </a:r>
                <a:r>
                  <a:rPr lang="en-US" dirty="0" smtClean="0"/>
                  <a:t>conductivity</a:t>
                </a:r>
              </a:p>
              <a:p>
                <a:endParaRPr lang="en-US" dirty="0"/>
              </a:p>
              <a:p>
                <a:r>
                  <a:rPr lang="en-US" i="1" dirty="0" smtClean="0"/>
                  <a:t>D</a:t>
                </a:r>
                <a:r>
                  <a:rPr lang="en-US" baseline="-25000" dirty="0" smtClean="0"/>
                  <a:t>a</a:t>
                </a:r>
                <a:r>
                  <a:rPr lang="en-US" dirty="0" smtClean="0"/>
                  <a:t>- </a:t>
                </a:r>
                <a:r>
                  <a:rPr lang="en-US" dirty="0" err="1" smtClean="0"/>
                  <a:t>ambipolar</a:t>
                </a:r>
                <a:r>
                  <a:rPr lang="en-US" dirty="0" smtClean="0"/>
                  <a:t> </a:t>
                </a:r>
                <a:r>
                  <a:rPr lang="en-US" dirty="0"/>
                  <a:t>diffusivity, dependent both on the plasma temperature </a:t>
                </a:r>
                <a:endParaRPr lang="en-US" dirty="0" smtClean="0"/>
              </a:p>
              <a:p>
                <a:endParaRPr lang="en-US" dirty="0">
                  <a:sym typeface="Symbol"/>
                </a:endParaRPr>
              </a:p>
              <a:p>
                <a:r>
                  <a:rPr lang="en-US" dirty="0" smtClean="0">
                    <a:sym typeface="Symbol"/>
                  </a:rPr>
                  <a:t> - </a:t>
                </a:r>
                <a:r>
                  <a:rPr lang="en-US" i="1" dirty="0" smtClean="0"/>
                  <a:t>E</a:t>
                </a:r>
                <a:r>
                  <a:rPr lang="en-US" dirty="0"/>
                  <a:t>/(3</a:t>
                </a:r>
                <a:r>
                  <a:rPr lang="en-US" i="1" dirty="0"/>
                  <a:t>k</a:t>
                </a:r>
                <a:r>
                  <a:rPr lang="en-US" baseline="-25000" dirty="0"/>
                  <a:t>B</a:t>
                </a:r>
                <a:r>
                  <a:rPr lang="en-US" i="1" dirty="0"/>
                  <a:t>n</a:t>
                </a:r>
                <a:r>
                  <a:rPr lang="en-US" dirty="0"/>
                  <a:t>) and on the lattice temperature </a:t>
                </a:r>
                <a:r>
                  <a:rPr lang="en-US" i="1" dirty="0" smtClean="0"/>
                  <a:t>T</a:t>
                </a:r>
              </a:p>
              <a:p>
                <a:endParaRPr lang="en-US" i="1" dirty="0"/>
              </a:p>
              <a:p>
                <a:r>
                  <a:rPr lang="en-US" i="1" dirty="0" smtClean="0"/>
                  <a:t>D</a:t>
                </a:r>
                <a:r>
                  <a:rPr lang="en-US" baseline="-25000" dirty="0" smtClean="0"/>
                  <a:t>a </a:t>
                </a:r>
                <a:r>
                  <a:rPr lang="en-US" dirty="0" smtClean="0"/>
                  <a:t>- </a:t>
                </a:r>
                <a14:m>
                  <m:oMath xmlns:m="http://schemas.openxmlformats.org/officeDocument/2006/math">
                    <m:r>
                      <a:rPr lang="en-US" i="1">
                        <a:latin typeface="Cambria Math"/>
                      </a:rPr>
                      <m:t>2</m:t>
                    </m:r>
                    <m:sSub>
                      <m:sSubPr>
                        <m:ctrlPr>
                          <a:rPr lang="en-US" i="1">
                            <a:latin typeface="Cambria Math"/>
                          </a:rPr>
                        </m:ctrlPr>
                      </m:sSubPr>
                      <m:e>
                        <m:r>
                          <a:rPr lang="en-US" i="1">
                            <a:latin typeface="Cambria Math"/>
                          </a:rPr>
                          <m:t>𝑘</m:t>
                        </m:r>
                      </m:e>
                      <m:sub>
                        <m:r>
                          <a:rPr lang="en-US" i="1">
                            <a:latin typeface="Cambria Math"/>
                          </a:rPr>
                          <m:t>𝐵</m:t>
                        </m:r>
                      </m:sub>
                    </m:sSub>
                    <m:r>
                      <a:rPr lang="en-US" i="1">
                        <a:latin typeface="Cambria Math"/>
                      </a:rPr>
                      <m:t>𝜃</m:t>
                    </m:r>
                    <m:f>
                      <m:fPr>
                        <m:ctrlPr>
                          <a:rPr lang="en-US" i="1">
                            <a:latin typeface="Cambria Math"/>
                          </a:rPr>
                        </m:ctrlPr>
                      </m:fPr>
                      <m:num>
                        <m:sSub>
                          <m:sSubPr>
                            <m:ctrlPr>
                              <a:rPr lang="en-US" i="1">
                                <a:latin typeface="Cambria Math"/>
                              </a:rPr>
                            </m:ctrlPr>
                          </m:sSubPr>
                          <m:e>
                            <m:r>
                              <a:rPr lang="en-US" i="1">
                                <a:latin typeface="Cambria Math"/>
                              </a:rPr>
                              <m:t>𝜇</m:t>
                            </m:r>
                          </m:e>
                          <m:sub>
                            <m:r>
                              <a:rPr lang="en-US" i="1">
                                <a:latin typeface="Cambria Math"/>
                              </a:rPr>
                              <m:t>𝑒</m:t>
                            </m:r>
                          </m:sub>
                        </m:sSub>
                        <m:r>
                          <a:rPr lang="en-US" i="1">
                            <a:latin typeface="Cambria Math"/>
                          </a:rPr>
                          <m:t>(</m:t>
                        </m:r>
                        <m:r>
                          <a:rPr lang="en-US" i="1">
                            <a:latin typeface="Cambria Math"/>
                          </a:rPr>
                          <m:t>𝑇</m:t>
                        </m:r>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h</m:t>
                            </m:r>
                          </m:sub>
                        </m:sSub>
                        <m:r>
                          <a:rPr lang="en-US" i="1">
                            <a:latin typeface="Cambria Math"/>
                          </a:rPr>
                          <m:t>(</m:t>
                        </m:r>
                        <m:r>
                          <a:rPr lang="en-US" i="1">
                            <a:latin typeface="Cambria Math"/>
                          </a:rPr>
                          <m:t>𝑇</m:t>
                        </m:r>
                        <m:r>
                          <a:rPr lang="en-US" i="1">
                            <a:latin typeface="Cambria Math"/>
                          </a:rPr>
                          <m:t>)</m:t>
                        </m:r>
                      </m:num>
                      <m:den>
                        <m:sSub>
                          <m:sSubPr>
                            <m:ctrlPr>
                              <a:rPr lang="en-US" i="1">
                                <a:latin typeface="Cambria Math"/>
                              </a:rPr>
                            </m:ctrlPr>
                          </m:sSubPr>
                          <m:e>
                            <m:r>
                              <a:rPr lang="en-US" i="1">
                                <a:latin typeface="Cambria Math"/>
                              </a:rPr>
                              <m:t>𝜇</m:t>
                            </m:r>
                          </m:e>
                          <m:sub>
                            <m:r>
                              <a:rPr lang="en-US" i="1">
                                <a:latin typeface="Cambria Math"/>
                              </a:rPr>
                              <m:t>𝑒</m:t>
                            </m:r>
                          </m:sub>
                        </m:sSub>
                        <m:r>
                          <a:rPr lang="en-US" i="1">
                            <a:latin typeface="Cambria Math"/>
                          </a:rPr>
                          <m:t>(</m:t>
                        </m:r>
                        <m:r>
                          <a:rPr lang="en-US" i="1">
                            <a:latin typeface="Cambria Math"/>
                          </a:rPr>
                          <m:t>𝑇</m:t>
                        </m:r>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h</m:t>
                            </m:r>
                          </m:sub>
                        </m:sSub>
                        <m:r>
                          <a:rPr lang="en-US" i="1">
                            <a:latin typeface="Cambria Math"/>
                          </a:rPr>
                          <m:t>(</m:t>
                        </m:r>
                        <m:r>
                          <a:rPr lang="en-US" i="1">
                            <a:latin typeface="Cambria Math"/>
                          </a:rPr>
                          <m:t>𝑇</m:t>
                        </m:r>
                        <m:r>
                          <a:rPr lang="en-US" i="1">
                            <a:latin typeface="Cambria Math"/>
                          </a:rPr>
                          <m:t>)</m:t>
                        </m:r>
                      </m:den>
                    </m:f>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07503" y="2852936"/>
                <a:ext cx="8926959" cy="3894079"/>
              </a:xfrm>
              <a:prstGeom prst="rect">
                <a:avLst/>
              </a:prstGeom>
              <a:blipFill rotWithShape="1">
                <a:blip r:embed="rId5"/>
                <a:stretch>
                  <a:fillRect l="-615" t="-782"/>
                </a:stretch>
              </a:blipFill>
            </p:spPr>
            <p:txBody>
              <a:bodyPr/>
              <a:lstStyle/>
              <a:p>
                <a:r>
                  <a:rPr lang="en-US">
                    <a:noFill/>
                  </a:rPr>
                  <a:t> </a:t>
                </a:r>
              </a:p>
            </p:txBody>
          </p:sp>
        </mc:Fallback>
      </mc:AlternateContent>
    </p:spTree>
    <p:extLst>
      <p:ext uri="{BB962C8B-B14F-4D97-AF65-F5344CB8AC3E}">
        <p14:creationId xmlns:p14="http://schemas.microsoft.com/office/powerpoint/2010/main" val="2003382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6021388"/>
            <a:ext cx="100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2"/>
          <p:cNvSpPr>
            <a:spLocks noGrp="1"/>
          </p:cNvSpPr>
          <p:nvPr>
            <p:ph type="title"/>
          </p:nvPr>
        </p:nvSpPr>
        <p:spPr>
          <a:xfrm>
            <a:off x="457200" y="-387424"/>
            <a:ext cx="8229600" cy="1143001"/>
          </a:xfrm>
        </p:spPr>
        <p:txBody>
          <a:bodyPr/>
          <a:lstStyle/>
          <a:p>
            <a:r>
              <a:rPr lang="en-US" altLang="en-US" sz="2800" dirty="0"/>
              <a:t>R</a:t>
            </a:r>
            <a:r>
              <a:rPr lang="en-US" altLang="en-US" sz="2800" dirty="0" smtClean="0"/>
              <a:t>esults for CVD diamond</a:t>
            </a:r>
            <a:endParaRPr lang="en-US" altLang="en-US" sz="2800" baseline="-25000" dirty="0" smtClean="0"/>
          </a:p>
        </p:txBody>
      </p:sp>
      <p:sp>
        <p:nvSpPr>
          <p:cNvPr id="1638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638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639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369599"/>
            <a:ext cx="8396754" cy="648840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6021388"/>
            <a:ext cx="100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2"/>
          <p:cNvSpPr>
            <a:spLocks noGrp="1"/>
          </p:cNvSpPr>
          <p:nvPr>
            <p:ph type="title"/>
          </p:nvPr>
        </p:nvSpPr>
        <p:spPr>
          <a:xfrm>
            <a:off x="457200" y="-315416"/>
            <a:ext cx="8229600" cy="1143001"/>
          </a:xfrm>
        </p:spPr>
        <p:txBody>
          <a:bodyPr/>
          <a:lstStyle/>
          <a:p>
            <a:r>
              <a:rPr lang="en-US" altLang="en-US" sz="2800" dirty="0"/>
              <a:t>Results for CVD diamond</a:t>
            </a:r>
            <a:endParaRPr lang="en-US" altLang="en-US" sz="2800" baseline="-25000" dirty="0" smtClean="0"/>
          </a:p>
        </p:txBody>
      </p:sp>
      <p:sp>
        <p:nvSpPr>
          <p:cNvPr id="1741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74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741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424302"/>
            <a:ext cx="8325962" cy="643369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6021388"/>
            <a:ext cx="100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p:cNvSpPr>
          <p:nvPr>
            <p:ph type="title"/>
          </p:nvPr>
        </p:nvSpPr>
        <p:spPr>
          <a:xfrm>
            <a:off x="457200" y="-315416"/>
            <a:ext cx="8229600" cy="1143001"/>
          </a:xfrm>
        </p:spPr>
        <p:txBody>
          <a:bodyPr/>
          <a:lstStyle/>
          <a:p>
            <a:r>
              <a:rPr lang="en-US" altLang="en-US" sz="2800" dirty="0"/>
              <a:t>R</a:t>
            </a:r>
            <a:r>
              <a:rPr lang="en-US" altLang="en-US" sz="2800" dirty="0" smtClean="0"/>
              <a:t>esults </a:t>
            </a:r>
            <a:r>
              <a:rPr lang="en-US" altLang="en-US" sz="2800" dirty="0"/>
              <a:t>for </a:t>
            </a:r>
            <a:r>
              <a:rPr lang="en-US" altLang="en-US" sz="2800" dirty="0" smtClean="0"/>
              <a:t>CVD diamond</a:t>
            </a:r>
            <a:endParaRPr lang="en-US" altLang="en-US" sz="2800" baseline="-25000" dirty="0" smtClean="0"/>
          </a:p>
        </p:txBody>
      </p:sp>
      <p:sp>
        <p:nvSpPr>
          <p:cNvPr id="1843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843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843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479944"/>
            <a:ext cx="8253953" cy="637805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6021388"/>
            <a:ext cx="100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2"/>
          <p:cNvSpPr>
            <a:spLocks noGrp="1"/>
          </p:cNvSpPr>
          <p:nvPr>
            <p:ph type="title"/>
          </p:nvPr>
        </p:nvSpPr>
        <p:spPr>
          <a:xfrm>
            <a:off x="457200" y="-387424"/>
            <a:ext cx="8229600" cy="1143001"/>
          </a:xfrm>
        </p:spPr>
        <p:txBody>
          <a:bodyPr/>
          <a:lstStyle/>
          <a:p>
            <a:r>
              <a:rPr lang="en-US" altLang="en-US" sz="2800" dirty="0"/>
              <a:t>R</a:t>
            </a:r>
            <a:r>
              <a:rPr lang="en-US" altLang="en-US" sz="2800" dirty="0" smtClean="0"/>
              <a:t>esults for CVD diamond</a:t>
            </a:r>
            <a:endParaRPr lang="en-US" altLang="en-US" sz="2800" baseline="-25000" dirty="0" smtClean="0"/>
          </a:p>
        </p:txBody>
      </p:sp>
      <p:sp>
        <p:nvSpPr>
          <p:cNvPr id="1638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638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639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479944"/>
            <a:ext cx="8253954" cy="6378055"/>
          </a:xfrm>
          <a:prstGeom prst="rect">
            <a:avLst/>
          </a:prstGeom>
        </p:spPr>
      </p:pic>
    </p:spTree>
    <p:extLst>
      <p:ext uri="{BB962C8B-B14F-4D97-AF65-F5344CB8AC3E}">
        <p14:creationId xmlns:p14="http://schemas.microsoft.com/office/powerpoint/2010/main" val="327978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95536" y="-315416"/>
            <a:ext cx="8229600" cy="981075"/>
          </a:xfrm>
        </p:spPr>
        <p:txBody>
          <a:bodyPr/>
          <a:lstStyle/>
          <a:p>
            <a:r>
              <a:rPr lang="en-US" altLang="en-US" sz="3600" b="1" dirty="0" smtClean="0"/>
              <a:t>Motivation</a:t>
            </a:r>
          </a:p>
        </p:txBody>
      </p:sp>
      <p:sp>
        <p:nvSpPr>
          <p:cNvPr id="3075" name="Content Placeholder 2"/>
          <p:cNvSpPr>
            <a:spLocks noGrp="1"/>
          </p:cNvSpPr>
          <p:nvPr>
            <p:ph idx="1"/>
          </p:nvPr>
        </p:nvSpPr>
        <p:spPr>
          <a:xfrm>
            <a:off x="107504" y="332656"/>
            <a:ext cx="8929687" cy="5976664"/>
          </a:xfrm>
        </p:spPr>
        <p:txBody>
          <a:bodyPr/>
          <a:lstStyle/>
          <a:p>
            <a:pPr marL="0" indent="0" algn="just">
              <a:buNone/>
              <a:defRPr/>
            </a:pPr>
            <a:endParaRPr lang="en-US" sz="1800" b="1" dirty="0" smtClean="0"/>
          </a:p>
          <a:p>
            <a:pPr algn="just">
              <a:defRPr/>
            </a:pPr>
            <a:r>
              <a:rPr lang="en-US" sz="2000" b="1" dirty="0"/>
              <a:t>Laser engineering  of diamond for writing conductive </a:t>
            </a:r>
            <a:r>
              <a:rPr lang="en-US" sz="2000" b="1" dirty="0" smtClean="0"/>
              <a:t>paths </a:t>
            </a:r>
            <a:r>
              <a:rPr lang="en-US" sz="2000" b="1" dirty="0"/>
              <a:t>is an important subject of research for its application </a:t>
            </a:r>
            <a:r>
              <a:rPr lang="en-US" sz="2000" b="1" dirty="0" smtClean="0"/>
              <a:t>in </a:t>
            </a:r>
            <a:r>
              <a:rPr lang="en-US" sz="2000" b="1" dirty="0"/>
              <a:t>radiation detection (3D detectors</a:t>
            </a:r>
            <a:r>
              <a:rPr lang="en-US" sz="2000" b="1" dirty="0" smtClean="0"/>
              <a:t>)[1,2]. </a:t>
            </a:r>
          </a:p>
          <a:p>
            <a:pPr algn="just">
              <a:defRPr/>
            </a:pPr>
            <a:endParaRPr lang="en-US" sz="1800" dirty="0"/>
          </a:p>
          <a:p>
            <a:pPr marL="382588" indent="0" algn="just">
              <a:buNone/>
              <a:defRPr/>
            </a:pPr>
            <a:r>
              <a:rPr lang="en-US" sz="1600" dirty="0"/>
              <a:t>[1] S. </a:t>
            </a:r>
            <a:r>
              <a:rPr lang="en-US" sz="1600" dirty="0" err="1"/>
              <a:t>Lagomarsino</a:t>
            </a:r>
            <a:r>
              <a:rPr lang="en-US" sz="1600" dirty="0"/>
              <a:t> et al Appl. Phys. </a:t>
            </a:r>
            <a:r>
              <a:rPr lang="en-US" sz="1600" dirty="0" err="1"/>
              <a:t>Lett</a:t>
            </a:r>
            <a:r>
              <a:rPr lang="en-US" sz="1600" dirty="0"/>
              <a:t>. 103, 233507 (2013)</a:t>
            </a:r>
          </a:p>
          <a:p>
            <a:pPr marL="382588" indent="0" algn="just">
              <a:buNone/>
              <a:defRPr/>
            </a:pPr>
            <a:r>
              <a:rPr lang="en-US" sz="1600" dirty="0"/>
              <a:t>[2] S. </a:t>
            </a:r>
            <a:r>
              <a:rPr lang="en-US" sz="1600" dirty="0" err="1"/>
              <a:t>Lagomarsino</a:t>
            </a:r>
            <a:r>
              <a:rPr lang="en-US" sz="1600" dirty="0"/>
              <a:t> , et al Diamond &amp; Related Materials 43 (2014) 23–28</a:t>
            </a:r>
          </a:p>
          <a:p>
            <a:pPr marL="0" indent="0" algn="just">
              <a:buNone/>
              <a:defRPr/>
            </a:pPr>
            <a:endParaRPr lang="en-US" sz="1800" dirty="0" smtClean="0"/>
          </a:p>
          <a:p>
            <a:pPr algn="just">
              <a:defRPr/>
            </a:pPr>
            <a:r>
              <a:rPr lang="en-US" sz="2000" b="1" dirty="0"/>
              <a:t>A deep insight of the process of laser graphitization of diamond is critical to tune at best the laser parameters and obtain low resistivity channels with minimum damage of the surrounding diamond lattice.</a:t>
            </a:r>
          </a:p>
          <a:p>
            <a:pPr marL="0" indent="0">
              <a:buNone/>
            </a:pPr>
            <a:endParaRPr lang="en-US" sz="1800" b="1" dirty="0" smtClean="0"/>
          </a:p>
          <a:p>
            <a:pPr algn="just">
              <a:defRPr/>
            </a:pPr>
            <a:r>
              <a:rPr lang="en-US" sz="2000" b="1" dirty="0" smtClean="0"/>
              <a:t>Simulate ultra-short laser-induced </a:t>
            </a:r>
            <a:r>
              <a:rPr lang="en-US" sz="2000" b="1" dirty="0"/>
              <a:t>electronic excitation, absorption, </a:t>
            </a:r>
            <a:r>
              <a:rPr lang="en-US" sz="2000" b="1" dirty="0" smtClean="0"/>
              <a:t>and the </a:t>
            </a:r>
            <a:r>
              <a:rPr lang="en-US" sz="2000" b="1" dirty="0"/>
              <a:t>subsequent </a:t>
            </a:r>
            <a:r>
              <a:rPr lang="en-US" sz="2000" b="1" dirty="0" smtClean="0"/>
              <a:t> </a:t>
            </a:r>
            <a:r>
              <a:rPr lang="en-US" sz="2000" b="1" dirty="0"/>
              <a:t>relaxation </a:t>
            </a:r>
            <a:r>
              <a:rPr lang="en-US" sz="2000" b="1" dirty="0" smtClean="0"/>
              <a:t>processes in CVD monocrystalline diamond and compare to the results of  experiment.</a:t>
            </a:r>
          </a:p>
          <a:p>
            <a:pPr>
              <a:defRPr/>
            </a:pPr>
            <a:endParaRPr lang="en-US" sz="2000" b="1" dirty="0" smtClean="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6021388"/>
            <a:ext cx="100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5651501"/>
            <a:ext cx="1169987"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5602735"/>
            <a:ext cx="1219200"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5651501"/>
            <a:ext cx="100647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429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6021388"/>
            <a:ext cx="100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2"/>
          <p:cNvSpPr>
            <a:spLocks noGrp="1"/>
          </p:cNvSpPr>
          <p:nvPr>
            <p:ph type="title"/>
          </p:nvPr>
        </p:nvSpPr>
        <p:spPr>
          <a:xfrm>
            <a:off x="457200" y="-387424"/>
            <a:ext cx="8229600" cy="1143001"/>
          </a:xfrm>
        </p:spPr>
        <p:txBody>
          <a:bodyPr/>
          <a:lstStyle/>
          <a:p>
            <a:r>
              <a:rPr lang="en-US" altLang="en-US" sz="2800" dirty="0"/>
              <a:t>Results for CVD diamond</a:t>
            </a:r>
            <a:endParaRPr lang="en-US" altLang="en-US" sz="2800" baseline="-25000" dirty="0" smtClean="0"/>
          </a:p>
        </p:txBody>
      </p:sp>
      <p:sp>
        <p:nvSpPr>
          <p:cNvPr id="1741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74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741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70" y="372675"/>
            <a:ext cx="8396755" cy="6488401"/>
          </a:xfrm>
          <a:prstGeom prst="rect">
            <a:avLst/>
          </a:prstGeom>
        </p:spPr>
      </p:pic>
    </p:spTree>
    <p:extLst>
      <p:ext uri="{BB962C8B-B14F-4D97-AF65-F5344CB8AC3E}">
        <p14:creationId xmlns:p14="http://schemas.microsoft.com/office/powerpoint/2010/main" val="3884048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6021388"/>
            <a:ext cx="100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p:cNvSpPr>
          <p:nvPr>
            <p:ph type="title"/>
          </p:nvPr>
        </p:nvSpPr>
        <p:spPr>
          <a:xfrm>
            <a:off x="457200" y="-387424"/>
            <a:ext cx="8229600" cy="1143001"/>
          </a:xfrm>
        </p:spPr>
        <p:txBody>
          <a:bodyPr/>
          <a:lstStyle/>
          <a:p>
            <a:r>
              <a:rPr lang="en-US" altLang="en-US" sz="2800" dirty="0"/>
              <a:t>R</a:t>
            </a:r>
            <a:r>
              <a:rPr lang="en-US" altLang="en-US" sz="2800" dirty="0" smtClean="0"/>
              <a:t>esults </a:t>
            </a:r>
            <a:r>
              <a:rPr lang="en-US" altLang="en-US" sz="2800" dirty="0"/>
              <a:t>for </a:t>
            </a:r>
            <a:r>
              <a:rPr lang="en-US" altLang="en-US" sz="2800" dirty="0" smtClean="0"/>
              <a:t>CVD diamond</a:t>
            </a:r>
            <a:endParaRPr lang="en-US" altLang="en-US" sz="2800" baseline="-25000" dirty="0" smtClean="0"/>
          </a:p>
        </p:txBody>
      </p:sp>
      <p:sp>
        <p:nvSpPr>
          <p:cNvPr id="1843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843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843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369598"/>
            <a:ext cx="8396755" cy="6488401"/>
          </a:xfrm>
          <a:prstGeom prst="rect">
            <a:avLst/>
          </a:prstGeom>
        </p:spPr>
      </p:pic>
    </p:spTree>
    <p:extLst>
      <p:ext uri="{BB962C8B-B14F-4D97-AF65-F5344CB8AC3E}">
        <p14:creationId xmlns:p14="http://schemas.microsoft.com/office/powerpoint/2010/main" val="1298481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6021388"/>
            <a:ext cx="10064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p:cNvSpPr>
          <p:nvPr>
            <p:ph type="title"/>
          </p:nvPr>
        </p:nvSpPr>
        <p:spPr>
          <a:xfrm>
            <a:off x="457200" y="-387424"/>
            <a:ext cx="8229600" cy="1143001"/>
          </a:xfrm>
        </p:spPr>
        <p:txBody>
          <a:bodyPr/>
          <a:lstStyle/>
          <a:p>
            <a:r>
              <a:rPr lang="en-US" altLang="en-US" sz="2800" dirty="0"/>
              <a:t>R</a:t>
            </a:r>
            <a:r>
              <a:rPr lang="en-US" altLang="en-US" sz="2800" dirty="0" smtClean="0"/>
              <a:t>esults </a:t>
            </a:r>
            <a:r>
              <a:rPr lang="en-US" altLang="en-US" sz="2800" dirty="0"/>
              <a:t>for </a:t>
            </a:r>
            <a:r>
              <a:rPr lang="en-US" altLang="en-US" sz="2800" dirty="0" smtClean="0"/>
              <a:t>CVD diamond</a:t>
            </a:r>
            <a:endParaRPr lang="en-US" altLang="en-US" sz="2800" baseline="-25000" dirty="0" smtClean="0"/>
          </a:p>
        </p:txBody>
      </p:sp>
      <p:sp>
        <p:nvSpPr>
          <p:cNvPr id="1843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843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843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251521" y="404664"/>
            <a:ext cx="8496944" cy="5616725"/>
          </a:xfrm>
          <a:prstGeom prst="rect">
            <a:avLst/>
          </a:prstGeom>
        </p:spPr>
      </p:pic>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804398"/>
            <a:ext cx="100647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5687219"/>
            <a:ext cx="1219200"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25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242" y="546464"/>
            <a:ext cx="6801558" cy="514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ttore 2 4"/>
          <p:cNvCxnSpPr/>
          <p:nvPr/>
        </p:nvCxnSpPr>
        <p:spPr>
          <a:xfrm flipH="1">
            <a:off x="2266242" y="2133600"/>
            <a:ext cx="1524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H="1">
            <a:off x="4628442" y="3117549"/>
            <a:ext cx="1524000" cy="0"/>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589842" y="381000"/>
            <a:ext cx="914400" cy="556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rot="16200000">
            <a:off x="517" y="2475984"/>
            <a:ext cx="2213233" cy="461665"/>
          </a:xfrm>
          <a:prstGeom prst="rect">
            <a:avLst/>
          </a:prstGeom>
          <a:noFill/>
        </p:spPr>
        <p:txBody>
          <a:bodyPr wrap="square" rtlCol="0">
            <a:spAutoFit/>
          </a:bodyPr>
          <a:lstStyle/>
          <a:p>
            <a:r>
              <a:rPr lang="it-IT" sz="2400" dirty="0" smtClean="0">
                <a:solidFill>
                  <a:schemeClr val="accent1"/>
                </a:solidFill>
              </a:rPr>
              <a:t>Log </a:t>
            </a:r>
            <a:r>
              <a:rPr lang="it-IT" sz="2400" dirty="0" err="1" smtClean="0">
                <a:solidFill>
                  <a:schemeClr val="accent1"/>
                </a:solidFill>
              </a:rPr>
              <a:t>Q</a:t>
            </a:r>
            <a:r>
              <a:rPr lang="it-IT" sz="2400" baseline="-25000" dirty="0" err="1" smtClean="0">
                <a:solidFill>
                  <a:schemeClr val="accent1"/>
                </a:solidFill>
              </a:rPr>
              <a:t>meas</a:t>
            </a:r>
            <a:r>
              <a:rPr lang="it-IT" sz="2400" baseline="-25000" dirty="0" smtClean="0">
                <a:solidFill>
                  <a:schemeClr val="accent1"/>
                </a:solidFill>
              </a:rPr>
              <a:t>. </a:t>
            </a:r>
            <a:r>
              <a:rPr lang="it-IT" sz="2400" dirty="0" smtClean="0">
                <a:solidFill>
                  <a:schemeClr val="accent1"/>
                </a:solidFill>
              </a:rPr>
              <a:t>(</a:t>
            </a:r>
            <a:r>
              <a:rPr lang="it-IT" sz="2400" dirty="0" err="1" smtClean="0">
                <a:solidFill>
                  <a:schemeClr val="accent1"/>
                </a:solidFill>
              </a:rPr>
              <a:t>a.u</a:t>
            </a:r>
            <a:r>
              <a:rPr lang="it-IT" sz="2400" dirty="0" smtClean="0">
                <a:solidFill>
                  <a:schemeClr val="accent1"/>
                </a:solidFill>
              </a:rPr>
              <a:t>.)</a:t>
            </a:r>
            <a:endParaRPr lang="it-IT" sz="2400" dirty="0">
              <a:solidFill>
                <a:schemeClr val="accent1"/>
              </a:solidFill>
            </a:endParaRPr>
          </a:p>
        </p:txBody>
      </p:sp>
      <p:sp>
        <p:nvSpPr>
          <p:cNvPr id="10" name="CasellaDiTesto 9"/>
          <p:cNvSpPr txBox="1"/>
          <p:nvPr/>
        </p:nvSpPr>
        <p:spPr>
          <a:xfrm rot="5400000">
            <a:off x="6660508" y="2475984"/>
            <a:ext cx="2213233" cy="461665"/>
          </a:xfrm>
          <a:prstGeom prst="rect">
            <a:avLst/>
          </a:prstGeom>
          <a:noFill/>
        </p:spPr>
        <p:txBody>
          <a:bodyPr wrap="square" rtlCol="0">
            <a:spAutoFit/>
          </a:bodyPr>
          <a:lstStyle/>
          <a:p>
            <a:r>
              <a:rPr lang="it-IT" sz="2400" dirty="0" smtClean="0">
                <a:solidFill>
                  <a:srgbClr val="FF0000"/>
                </a:solidFill>
              </a:rPr>
              <a:t>Log </a:t>
            </a:r>
            <a:r>
              <a:rPr lang="it-IT" sz="2400" dirty="0" err="1" smtClean="0">
                <a:solidFill>
                  <a:srgbClr val="FF0000"/>
                </a:solidFill>
              </a:rPr>
              <a:t>n</a:t>
            </a:r>
            <a:r>
              <a:rPr lang="it-IT" sz="2400" baseline="-25000" dirty="0" err="1" smtClean="0">
                <a:solidFill>
                  <a:srgbClr val="FF0000"/>
                </a:solidFill>
              </a:rPr>
              <a:t>calc</a:t>
            </a:r>
            <a:r>
              <a:rPr lang="it-IT" sz="2400" baseline="-25000" dirty="0" smtClean="0">
                <a:solidFill>
                  <a:srgbClr val="FF0000"/>
                </a:solidFill>
              </a:rPr>
              <a:t>.</a:t>
            </a:r>
            <a:r>
              <a:rPr lang="it-IT" sz="2400" dirty="0" smtClean="0">
                <a:solidFill>
                  <a:srgbClr val="FF0000"/>
                </a:solidFill>
              </a:rPr>
              <a:t>(</a:t>
            </a:r>
            <a:r>
              <a:rPr lang="it-IT" sz="2400" dirty="0" err="1" smtClean="0">
                <a:solidFill>
                  <a:srgbClr val="FF0000"/>
                </a:solidFill>
              </a:rPr>
              <a:t>a.u</a:t>
            </a:r>
            <a:r>
              <a:rPr lang="it-IT" sz="2400" dirty="0" smtClean="0">
                <a:solidFill>
                  <a:srgbClr val="FF0000"/>
                </a:solidFill>
              </a:rPr>
              <a:t>.)</a:t>
            </a:r>
            <a:endParaRPr lang="it-IT" sz="2400" dirty="0">
              <a:solidFill>
                <a:srgbClr val="FF0000"/>
              </a:solidFill>
            </a:endParaRPr>
          </a:p>
        </p:txBody>
      </p:sp>
      <p:sp>
        <p:nvSpPr>
          <p:cNvPr id="11" name="CasellaDiTesto 10"/>
          <p:cNvSpPr txBox="1"/>
          <p:nvPr/>
        </p:nvSpPr>
        <p:spPr>
          <a:xfrm>
            <a:off x="2133600" y="1633890"/>
            <a:ext cx="2213233" cy="461665"/>
          </a:xfrm>
          <a:prstGeom prst="rect">
            <a:avLst/>
          </a:prstGeom>
          <a:noFill/>
        </p:spPr>
        <p:txBody>
          <a:bodyPr wrap="square" rtlCol="0">
            <a:spAutoFit/>
          </a:bodyPr>
          <a:lstStyle/>
          <a:p>
            <a:r>
              <a:rPr lang="it-IT" sz="2400" dirty="0" smtClean="0">
                <a:solidFill>
                  <a:schemeClr val="accent1"/>
                </a:solidFill>
              </a:rPr>
              <a:t>measurements</a:t>
            </a:r>
            <a:endParaRPr lang="it-IT" sz="2400" dirty="0">
              <a:solidFill>
                <a:schemeClr val="accent1"/>
              </a:solidFill>
            </a:endParaRPr>
          </a:p>
        </p:txBody>
      </p:sp>
      <p:sp>
        <p:nvSpPr>
          <p:cNvPr id="12" name="CasellaDiTesto 11"/>
          <p:cNvSpPr txBox="1"/>
          <p:nvPr/>
        </p:nvSpPr>
        <p:spPr>
          <a:xfrm>
            <a:off x="4876800" y="3104476"/>
            <a:ext cx="2213233" cy="461665"/>
          </a:xfrm>
          <a:prstGeom prst="rect">
            <a:avLst/>
          </a:prstGeom>
          <a:noFill/>
        </p:spPr>
        <p:txBody>
          <a:bodyPr wrap="square" rtlCol="0">
            <a:spAutoFit/>
          </a:bodyPr>
          <a:lstStyle/>
          <a:p>
            <a:r>
              <a:rPr lang="it-IT" sz="2400" dirty="0" smtClean="0">
                <a:solidFill>
                  <a:srgbClr val="FF0000"/>
                </a:solidFill>
              </a:rPr>
              <a:t>model</a:t>
            </a:r>
            <a:endParaRPr lang="it-IT" sz="2400" dirty="0">
              <a:solidFill>
                <a:srgbClr val="FF0000"/>
              </a:solidFill>
            </a:endParaRPr>
          </a:p>
        </p:txBody>
      </p:sp>
      <p:sp>
        <p:nvSpPr>
          <p:cNvPr id="13" name="CasellaDiTesto 12"/>
          <p:cNvSpPr txBox="1"/>
          <p:nvPr/>
        </p:nvSpPr>
        <p:spPr>
          <a:xfrm>
            <a:off x="4628442" y="5270438"/>
            <a:ext cx="613033" cy="461665"/>
          </a:xfrm>
          <a:prstGeom prst="rect">
            <a:avLst/>
          </a:prstGeom>
          <a:noFill/>
        </p:spPr>
        <p:txBody>
          <a:bodyPr wrap="square" rtlCol="0">
            <a:spAutoFit/>
          </a:bodyPr>
          <a:lstStyle/>
          <a:p>
            <a:r>
              <a:rPr lang="it-IT" sz="2400" dirty="0" smtClean="0">
                <a:sym typeface="Symbol"/>
              </a:rPr>
              <a:t>J</a:t>
            </a:r>
            <a:endParaRPr lang="it-IT" sz="2400" dirty="0"/>
          </a:p>
        </p:txBody>
      </p:sp>
    </p:spTree>
    <p:extLst>
      <p:ext uri="{BB962C8B-B14F-4D97-AF65-F5344CB8AC3E}">
        <p14:creationId xmlns:p14="http://schemas.microsoft.com/office/powerpoint/2010/main" val="388725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n-US" sz="1800">
              <a:solidFill>
                <a:srgbClr val="000000"/>
              </a:solidFill>
            </a:endParaRPr>
          </a:p>
        </p:txBody>
      </p:sp>
      <p:sp>
        <p:nvSpPr>
          <p:cNvPr id="22531" name="Rectangle 7"/>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n-US" sz="1800">
              <a:solidFill>
                <a:srgbClr val="000000"/>
              </a:solidFill>
            </a:endParaRPr>
          </a:p>
        </p:txBody>
      </p:sp>
      <p:sp>
        <p:nvSpPr>
          <p:cNvPr id="22532" name="Rectangle 9"/>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n-US" sz="1800">
              <a:solidFill>
                <a:srgbClr val="000000"/>
              </a:solidFill>
            </a:endParaRPr>
          </a:p>
        </p:txBody>
      </p:sp>
      <p:sp>
        <p:nvSpPr>
          <p:cNvPr id="22533" name="Rectangle 10"/>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n-US" sz="1800">
              <a:solidFill>
                <a:srgbClr val="000000"/>
              </a:solidFill>
            </a:endParaRPr>
          </a:p>
        </p:txBody>
      </p:sp>
      <p:sp>
        <p:nvSpPr>
          <p:cNvPr id="22534" name="Rectangle 11"/>
          <p:cNvSpPr>
            <a:spLocks noChangeArrowheads="1"/>
          </p:cNvSpPr>
          <p:nvPr/>
        </p:nvSpPr>
        <p:spPr bwMode="auto">
          <a:xfrm>
            <a:off x="179388" y="3860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n-US" sz="1800">
              <a:solidFill>
                <a:srgbClr val="000000"/>
              </a:solidFill>
            </a:endParaRPr>
          </a:p>
        </p:txBody>
      </p:sp>
      <p:sp>
        <p:nvSpPr>
          <p:cNvPr id="22535" name="Rectangle 13"/>
          <p:cNvSpPr>
            <a:spLocks noChangeArrowheads="1"/>
          </p:cNvSpPr>
          <p:nvPr/>
        </p:nvSpPr>
        <p:spPr bwMode="auto">
          <a:xfrm>
            <a:off x="0" y="2420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n-US" sz="1800">
              <a:solidFill>
                <a:srgbClr val="000000"/>
              </a:solidFill>
            </a:endParaRPr>
          </a:p>
        </p:txBody>
      </p:sp>
      <p:sp>
        <p:nvSpPr>
          <p:cNvPr id="22537" name="Text Box 17"/>
          <p:cNvSpPr txBox="1">
            <a:spLocks noChangeArrowheads="1"/>
          </p:cNvSpPr>
          <p:nvPr/>
        </p:nvSpPr>
        <p:spPr bwMode="auto">
          <a:xfrm>
            <a:off x="179388" y="968405"/>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dirty="0">
                <a:solidFill>
                  <a:srgbClr val="000000"/>
                </a:solidFill>
              </a:rPr>
              <a:t>Optical damage</a:t>
            </a:r>
            <a:endParaRPr lang="bg-BG" altLang="en-US" sz="2400" dirty="0">
              <a:solidFill>
                <a:srgbClr val="000000"/>
              </a:solidFill>
            </a:endParaRPr>
          </a:p>
        </p:txBody>
      </p:sp>
      <p:graphicFrame>
        <p:nvGraphicFramePr>
          <p:cNvPr id="22539" name="Object 19"/>
          <p:cNvGraphicFramePr>
            <a:graphicFrameLocks noChangeAspect="1"/>
          </p:cNvGraphicFramePr>
          <p:nvPr>
            <p:extLst>
              <p:ext uri="{D42A27DB-BD31-4B8C-83A1-F6EECF244321}">
                <p14:modId xmlns:p14="http://schemas.microsoft.com/office/powerpoint/2010/main" val="1807166152"/>
              </p:ext>
            </p:extLst>
          </p:nvPr>
        </p:nvGraphicFramePr>
        <p:xfrm>
          <a:off x="6300192" y="1340768"/>
          <a:ext cx="2416348" cy="529208"/>
        </p:xfrm>
        <a:graphic>
          <a:graphicData uri="http://schemas.openxmlformats.org/presentationml/2006/ole">
            <mc:AlternateContent xmlns:mc="http://schemas.openxmlformats.org/markup-compatibility/2006">
              <mc:Choice xmlns:v="urn:schemas-microsoft-com:vml" Requires="v">
                <p:oleObj spid="_x0000_s42074" name="Equation" r:id="rId4" imgW="1282700" imgH="279400" progId="Equation.3">
                  <p:embed/>
                </p:oleObj>
              </mc:Choice>
              <mc:Fallback>
                <p:oleObj name="Equation" r:id="rId4" imgW="1282700" imgH="279400" progId="Equation.3">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1340768"/>
                        <a:ext cx="2416348" cy="529208"/>
                      </a:xfrm>
                      <a:prstGeom prst="rect">
                        <a:avLst/>
                      </a:prstGeom>
                      <a:noFill/>
                      <a:ln>
                        <a:noFill/>
                      </a:ln>
                      <a:effectLst/>
                      <a:extLst/>
                    </p:spPr>
                  </p:pic>
                </p:oleObj>
              </mc:Fallback>
            </mc:AlternateContent>
          </a:graphicData>
        </a:graphic>
      </p:graphicFrame>
      <p:sp>
        <p:nvSpPr>
          <p:cNvPr id="22540" name="Text Box 20"/>
          <p:cNvSpPr txBox="1">
            <a:spLocks noChangeArrowheads="1"/>
          </p:cNvSpPr>
          <p:nvPr/>
        </p:nvSpPr>
        <p:spPr bwMode="auto">
          <a:xfrm>
            <a:off x="179388" y="2841626"/>
            <a:ext cx="3600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dirty="0">
                <a:solidFill>
                  <a:srgbClr val="000000"/>
                </a:solidFill>
              </a:rPr>
              <a:t>Electrical damage </a:t>
            </a:r>
            <a:endParaRPr lang="bg-BG" altLang="en-US" sz="2400" dirty="0">
              <a:solidFill>
                <a:srgbClr val="000000"/>
              </a:solidFill>
            </a:endParaRPr>
          </a:p>
        </p:txBody>
      </p:sp>
      <p:graphicFrame>
        <p:nvGraphicFramePr>
          <p:cNvPr id="22541" name="Object 21"/>
          <p:cNvGraphicFramePr>
            <a:graphicFrameLocks noChangeAspect="1"/>
          </p:cNvGraphicFramePr>
          <p:nvPr>
            <p:extLst>
              <p:ext uri="{D42A27DB-BD31-4B8C-83A1-F6EECF244321}">
                <p14:modId xmlns:p14="http://schemas.microsoft.com/office/powerpoint/2010/main" val="3294342319"/>
              </p:ext>
            </p:extLst>
          </p:nvPr>
        </p:nvGraphicFramePr>
        <p:xfrm>
          <a:off x="323528" y="3533651"/>
          <a:ext cx="1836795" cy="654298"/>
        </p:xfrm>
        <a:graphic>
          <a:graphicData uri="http://schemas.openxmlformats.org/presentationml/2006/ole">
            <mc:AlternateContent xmlns:mc="http://schemas.openxmlformats.org/markup-compatibility/2006">
              <mc:Choice xmlns:v="urn:schemas-microsoft-com:vml" Requires="v">
                <p:oleObj spid="_x0000_s42075" name="Equation" r:id="rId6" imgW="710891" imgH="253890" progId="Equation.3">
                  <p:embed/>
                </p:oleObj>
              </mc:Choice>
              <mc:Fallback>
                <p:oleObj name="Equation" r:id="rId6" imgW="710891" imgH="253890" progId="Equation.3">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3533651"/>
                        <a:ext cx="1836795" cy="654298"/>
                      </a:xfrm>
                      <a:prstGeom prst="rect">
                        <a:avLst/>
                      </a:prstGeom>
                      <a:noFill/>
                      <a:ln>
                        <a:noFill/>
                      </a:ln>
                      <a:effectLst/>
                      <a:extLst/>
                    </p:spPr>
                  </p:pic>
                </p:oleObj>
              </mc:Fallback>
            </mc:AlternateContent>
          </a:graphicData>
        </a:graphic>
      </p:graphicFrame>
      <p:graphicFrame>
        <p:nvGraphicFramePr>
          <p:cNvPr id="22542" name="Object 22"/>
          <p:cNvGraphicFramePr>
            <a:graphicFrameLocks noChangeAspect="1"/>
          </p:cNvGraphicFramePr>
          <p:nvPr>
            <p:extLst>
              <p:ext uri="{D42A27DB-BD31-4B8C-83A1-F6EECF244321}">
                <p14:modId xmlns:p14="http://schemas.microsoft.com/office/powerpoint/2010/main" val="446233952"/>
              </p:ext>
            </p:extLst>
          </p:nvPr>
        </p:nvGraphicFramePr>
        <p:xfrm>
          <a:off x="4932040" y="2492896"/>
          <a:ext cx="2616740" cy="807517"/>
        </p:xfrm>
        <a:graphic>
          <a:graphicData uri="http://schemas.openxmlformats.org/presentationml/2006/ole">
            <mc:AlternateContent xmlns:mc="http://schemas.openxmlformats.org/markup-compatibility/2006">
              <mc:Choice xmlns:v="urn:schemas-microsoft-com:vml" Requires="v">
                <p:oleObj spid="_x0000_s42076" name="Equation" r:id="rId8" imgW="1562100" imgH="482600" progId="Equation.3">
                  <p:embed/>
                </p:oleObj>
              </mc:Choice>
              <mc:Fallback>
                <p:oleObj name="Equation" r:id="rId8" imgW="1562100" imgH="482600" progId="Equation.3">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040" y="2492896"/>
                        <a:ext cx="2616740" cy="807517"/>
                      </a:xfrm>
                      <a:prstGeom prst="rect">
                        <a:avLst/>
                      </a:prstGeom>
                      <a:noFill/>
                      <a:ln>
                        <a:noFill/>
                      </a:ln>
                      <a:effectLst/>
                      <a:extLst/>
                    </p:spPr>
                  </p:pic>
                </p:oleObj>
              </mc:Fallback>
            </mc:AlternateContent>
          </a:graphicData>
        </a:graphic>
      </p:graphicFrame>
      <p:sp>
        <p:nvSpPr>
          <p:cNvPr id="22544" name="Text Box 24"/>
          <p:cNvSpPr txBox="1">
            <a:spLocks noChangeArrowheads="1"/>
          </p:cNvSpPr>
          <p:nvPr/>
        </p:nvSpPr>
        <p:spPr bwMode="auto">
          <a:xfrm>
            <a:off x="323528" y="4797152"/>
            <a:ext cx="3024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dirty="0">
                <a:solidFill>
                  <a:srgbClr val="000000"/>
                </a:solidFill>
              </a:rPr>
              <a:t>Structural damage </a:t>
            </a:r>
            <a:endParaRPr lang="bg-BG" altLang="en-US" sz="2400" dirty="0">
              <a:solidFill>
                <a:srgbClr val="000000"/>
              </a:solidFill>
            </a:endParaRPr>
          </a:p>
        </p:txBody>
      </p:sp>
      <p:sp>
        <p:nvSpPr>
          <p:cNvPr id="22547" name="Text Box 27"/>
          <p:cNvSpPr txBox="1">
            <a:spLocks noChangeArrowheads="1"/>
          </p:cNvSpPr>
          <p:nvPr/>
        </p:nvSpPr>
        <p:spPr bwMode="auto">
          <a:xfrm>
            <a:off x="2268538" y="55895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n-US" sz="1800">
              <a:solidFill>
                <a:srgbClr val="000000"/>
              </a:solidFill>
            </a:endParaRPr>
          </a:p>
        </p:txBody>
      </p:sp>
      <p:sp>
        <p:nvSpPr>
          <p:cNvPr id="22549" name="Rectangle 32"/>
          <p:cNvSpPr>
            <a:spLocks noChangeArrowheads="1"/>
          </p:cNvSpPr>
          <p:nvPr/>
        </p:nvSpPr>
        <p:spPr bwMode="auto">
          <a:xfrm>
            <a:off x="0" y="278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n-US" sz="1800">
              <a:solidFill>
                <a:srgbClr val="000000"/>
              </a:solidFill>
            </a:endParaRPr>
          </a:p>
        </p:txBody>
      </p:sp>
      <p:graphicFrame>
        <p:nvGraphicFramePr>
          <p:cNvPr id="22550" name="Object 31"/>
          <p:cNvGraphicFramePr>
            <a:graphicFrameLocks noChangeAspect="1"/>
          </p:cNvGraphicFramePr>
          <p:nvPr>
            <p:extLst>
              <p:ext uri="{D42A27DB-BD31-4B8C-83A1-F6EECF244321}">
                <p14:modId xmlns:p14="http://schemas.microsoft.com/office/powerpoint/2010/main" val="184881297"/>
              </p:ext>
            </p:extLst>
          </p:nvPr>
        </p:nvGraphicFramePr>
        <p:xfrm>
          <a:off x="249899" y="5419576"/>
          <a:ext cx="5283506" cy="1073447"/>
        </p:xfrm>
        <a:graphic>
          <a:graphicData uri="http://schemas.openxmlformats.org/presentationml/2006/ole">
            <mc:AlternateContent xmlns:mc="http://schemas.openxmlformats.org/markup-compatibility/2006">
              <mc:Choice xmlns:v="urn:schemas-microsoft-com:vml" Requires="v">
                <p:oleObj spid="_x0000_s42077" name="Equation" r:id="rId10" imgW="2387520" imgH="482400" progId="Equation.3">
                  <p:embed/>
                </p:oleObj>
              </mc:Choice>
              <mc:Fallback>
                <p:oleObj name="Equation" r:id="rId10" imgW="2387520" imgH="482400" progId="Equation.3">
                  <p:embed/>
                  <p:pic>
                    <p:nvPicPr>
                      <p:cNvPr id="0" name="Object 31"/>
                      <p:cNvPicPr>
                        <a:picLocks noChangeAspect="1" noChangeArrowheads="1"/>
                      </p:cNvPicPr>
                      <p:nvPr/>
                    </p:nvPicPr>
                    <p:blipFill>
                      <a:blip r:embed="rId11"/>
                      <a:srcRect/>
                      <a:stretch>
                        <a:fillRect/>
                      </a:stretch>
                    </p:blipFill>
                    <p:spPr bwMode="auto">
                      <a:xfrm>
                        <a:off x="249899" y="5419576"/>
                        <a:ext cx="5283506" cy="1073447"/>
                      </a:xfrm>
                      <a:prstGeom prst="rect">
                        <a:avLst/>
                      </a:prstGeom>
                      <a:noFill/>
                      <a:ln>
                        <a:noFill/>
                      </a:ln>
                      <a:extLst/>
                    </p:spPr>
                  </p:pic>
                </p:oleObj>
              </mc:Fallback>
            </mc:AlternateContent>
          </a:graphicData>
        </a:graphic>
      </p:graphicFrame>
      <p:sp>
        <p:nvSpPr>
          <p:cNvPr id="22551" name="Text Box 2"/>
          <p:cNvSpPr>
            <a:spLocks noGrp="1" noChangeArrowheads="1"/>
          </p:cNvSpPr>
          <p:nvPr>
            <p:ph type="body" sz="half" idx="1"/>
          </p:nvPr>
        </p:nvSpPr>
        <p:spPr>
          <a:xfrm>
            <a:off x="0" y="-65088"/>
            <a:ext cx="9144000" cy="954107"/>
          </a:xfrm>
          <a:noFill/>
        </p:spPr>
        <p:txBody>
          <a:bodyPr>
            <a:spAutoFit/>
          </a:bodyPr>
          <a:lstStyle/>
          <a:p>
            <a:pPr marL="0" indent="0" algn="ctr">
              <a:spcBef>
                <a:spcPct val="50000"/>
              </a:spcBef>
              <a:buNone/>
            </a:pPr>
            <a:r>
              <a:rPr lang="en-US" altLang="en-US" sz="2800" b="1" dirty="0" smtClean="0">
                <a:cs typeface="Arial" charset="0"/>
              </a:rPr>
              <a:t>Classification of laser damage to semiconductors and dielectrics</a:t>
            </a:r>
          </a:p>
        </p:txBody>
      </p:sp>
      <p:graphicFrame>
        <p:nvGraphicFramePr>
          <p:cNvPr id="2" name="Object 1"/>
          <p:cNvGraphicFramePr>
            <a:graphicFrameLocks noChangeAspect="1"/>
          </p:cNvGraphicFramePr>
          <p:nvPr>
            <p:extLst>
              <p:ext uri="{D42A27DB-BD31-4B8C-83A1-F6EECF244321}">
                <p14:modId xmlns:p14="http://schemas.microsoft.com/office/powerpoint/2010/main" val="1289758185"/>
              </p:ext>
            </p:extLst>
          </p:nvPr>
        </p:nvGraphicFramePr>
        <p:xfrm>
          <a:off x="4067944" y="1172677"/>
          <a:ext cx="1774251" cy="769555"/>
        </p:xfrm>
        <a:graphic>
          <a:graphicData uri="http://schemas.openxmlformats.org/presentationml/2006/ole">
            <mc:AlternateContent xmlns:mc="http://schemas.openxmlformats.org/markup-compatibility/2006">
              <mc:Choice xmlns:v="urn:schemas-microsoft-com:vml" Requires="v">
                <p:oleObj spid="_x0000_s42078" name="Equation" r:id="rId12" imgW="1054080" imgH="457200" progId="Equation.3">
                  <p:embed/>
                </p:oleObj>
              </mc:Choice>
              <mc:Fallback>
                <p:oleObj name="Equation" r:id="rId12" imgW="1054080" imgH="457200" progId="Equation.3">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67944" y="1172677"/>
                        <a:ext cx="1774251" cy="769555"/>
                      </a:xfrm>
                      <a:prstGeom prst="rect">
                        <a:avLst/>
                      </a:prstGeom>
                      <a:noFill/>
                      <a:ln>
                        <a:noFill/>
                      </a:ln>
                      <a:effec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966952861"/>
              </p:ext>
            </p:extLst>
          </p:nvPr>
        </p:nvGraphicFramePr>
        <p:xfrm>
          <a:off x="5076055" y="3573016"/>
          <a:ext cx="3251161" cy="504056"/>
        </p:xfrm>
        <a:graphic>
          <a:graphicData uri="http://schemas.openxmlformats.org/presentationml/2006/ole">
            <mc:AlternateContent xmlns:mc="http://schemas.openxmlformats.org/markup-compatibility/2006">
              <mc:Choice xmlns:v="urn:schemas-microsoft-com:vml" Requires="v">
                <p:oleObj spid="_x0000_s42079" name="Equation" r:id="rId14" imgW="1612800" imgH="253800" progId="Equation.3">
                  <p:embed/>
                </p:oleObj>
              </mc:Choice>
              <mc:Fallback>
                <p:oleObj name="Equation" r:id="rId14" imgW="1612800" imgH="253800" progId="Equation.3">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76055" y="3573016"/>
                        <a:ext cx="3251161" cy="504056"/>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29643946"/>
              </p:ext>
            </p:extLst>
          </p:nvPr>
        </p:nvGraphicFramePr>
        <p:xfrm>
          <a:off x="436240" y="1793323"/>
          <a:ext cx="1380754" cy="627615"/>
        </p:xfrm>
        <a:graphic>
          <a:graphicData uri="http://schemas.openxmlformats.org/presentationml/2006/ole">
            <mc:AlternateContent xmlns:mc="http://schemas.openxmlformats.org/markup-compatibility/2006">
              <mc:Choice xmlns:v="urn:schemas-microsoft-com:vml" Requires="v">
                <p:oleObj spid="_x0000_s42080" name="Equation" r:id="rId16" imgW="558720" imgH="253800" progId="Equation.3">
                  <p:embed/>
                </p:oleObj>
              </mc:Choice>
              <mc:Fallback>
                <p:oleObj name="Equation" r:id="rId16" imgW="558720" imgH="253800"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0" y="1793323"/>
                        <a:ext cx="1380754" cy="627615"/>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251519" y="-171450"/>
            <a:ext cx="8908355" cy="6124575"/>
          </a:xfrm>
        </p:spPr>
        <p:txBody>
          <a:bodyPr/>
          <a:lstStyle/>
          <a:p>
            <a:pPr algn="ctr" eaLnBrk="1" hangingPunct="1">
              <a:lnSpc>
                <a:spcPct val="80000"/>
              </a:lnSpc>
              <a:spcBef>
                <a:spcPct val="50000"/>
              </a:spcBef>
              <a:buFontTx/>
              <a:buNone/>
              <a:defRPr/>
            </a:pPr>
            <a:endParaRPr lang="en-US" sz="2000" dirty="0" smtClean="0">
              <a:latin typeface="Times New Roman" pitchFamily="18" charset="0"/>
            </a:endParaRPr>
          </a:p>
          <a:p>
            <a:pPr algn="ctr" eaLnBrk="1" hangingPunct="1">
              <a:lnSpc>
                <a:spcPct val="80000"/>
              </a:lnSpc>
              <a:spcBef>
                <a:spcPct val="50000"/>
              </a:spcBef>
              <a:buNone/>
              <a:defRPr/>
            </a:pPr>
            <a:r>
              <a:rPr lang="en-US" sz="3600" b="1" dirty="0" smtClean="0"/>
              <a:t>Conclusions</a:t>
            </a:r>
          </a:p>
          <a:p>
            <a:pPr algn="ctr" eaLnBrk="1" hangingPunct="1">
              <a:lnSpc>
                <a:spcPct val="80000"/>
              </a:lnSpc>
              <a:spcBef>
                <a:spcPct val="50000"/>
              </a:spcBef>
              <a:buNone/>
              <a:defRPr/>
            </a:pPr>
            <a:endParaRPr lang="en-US" sz="1800" b="1" dirty="0" smtClean="0"/>
          </a:p>
          <a:p>
            <a:pPr algn="just"/>
            <a:r>
              <a:rPr lang="en-GB" sz="2400" b="1" dirty="0"/>
              <a:t>A theoretical simulation accounting for the excitation processes in the bulk of diamond, induced by femtosecond laser irradiation has been carried out. </a:t>
            </a:r>
            <a:endParaRPr lang="en-GB" sz="2400" b="1" dirty="0" smtClean="0"/>
          </a:p>
          <a:p>
            <a:pPr algn="just"/>
            <a:endParaRPr lang="en-GB" sz="2400" b="1" dirty="0" smtClean="0"/>
          </a:p>
          <a:p>
            <a:pPr algn="just"/>
            <a:r>
              <a:rPr lang="en-GB" sz="2400" b="1" dirty="0" smtClean="0"/>
              <a:t>The </a:t>
            </a:r>
            <a:r>
              <a:rPr lang="en-GB" sz="2400" b="1" dirty="0"/>
              <a:t>input parameters correspond to the experimental conditions of fabrication of graphitic conductive channels, from low field intensity to below about the threshold of laser graphitization. </a:t>
            </a:r>
            <a:endParaRPr lang="en-GB" sz="2400" b="1" dirty="0" smtClean="0"/>
          </a:p>
          <a:p>
            <a:pPr algn="just"/>
            <a:endParaRPr lang="en-GB" sz="2400" b="1" dirty="0" smtClean="0"/>
          </a:p>
          <a:p>
            <a:pPr algn="just"/>
            <a:r>
              <a:rPr lang="en-GB" sz="2400" b="1" dirty="0" smtClean="0"/>
              <a:t>The </a:t>
            </a:r>
            <a:r>
              <a:rPr lang="en-GB" sz="2400" b="1" dirty="0"/>
              <a:t>model is in very good qualitative agreement with the experimental measurements of transient currents excited by the laser beam focused inside the diamond bulk. </a:t>
            </a:r>
            <a:endParaRPr lang="en-US" sz="2400" b="1" dirty="0"/>
          </a:p>
          <a:p>
            <a:pPr algn="just" eaLnBrk="1" hangingPunct="1">
              <a:lnSpc>
                <a:spcPct val="80000"/>
              </a:lnSpc>
              <a:spcBef>
                <a:spcPct val="50000"/>
              </a:spcBef>
              <a:defRPr/>
            </a:pPr>
            <a:endParaRPr lang="en-US" sz="2400" dirty="0" smtClean="0"/>
          </a:p>
          <a:p>
            <a:pPr algn="just" eaLnBrk="1" hangingPunct="1">
              <a:lnSpc>
                <a:spcPct val="80000"/>
              </a:lnSpc>
              <a:spcBef>
                <a:spcPct val="50000"/>
              </a:spcBef>
              <a:defRPr/>
            </a:pPr>
            <a:endParaRPr lang="en-US" sz="2000" b="1" dirty="0" smtClean="0"/>
          </a:p>
          <a:p>
            <a:pPr lvl="1" algn="just" eaLnBrk="1" hangingPunct="1">
              <a:lnSpc>
                <a:spcPct val="80000"/>
              </a:lnSpc>
              <a:spcBef>
                <a:spcPct val="50000"/>
              </a:spcBef>
              <a:defRPr/>
            </a:pPr>
            <a:endParaRPr lang="en-US" sz="2000" dirty="0" smtClean="0"/>
          </a:p>
          <a:p>
            <a:pPr algn="just" eaLnBrk="1" hangingPunct="1">
              <a:lnSpc>
                <a:spcPct val="80000"/>
              </a:lnSpc>
              <a:spcBef>
                <a:spcPct val="50000"/>
              </a:spcBef>
              <a:defRPr/>
            </a:pPr>
            <a:endParaRPr lang="en-US" sz="2000" b="1" dirty="0" smtClean="0"/>
          </a:p>
          <a:p>
            <a:pPr algn="just">
              <a:defRPr/>
            </a:pPr>
            <a:endParaRPr lang="en-US" sz="1800" dirty="0"/>
          </a:p>
          <a:p>
            <a:pPr algn="just">
              <a:defRPr/>
            </a:pPr>
            <a:endParaRPr lang="en-US" sz="1800" dirty="0" smtClean="0"/>
          </a:p>
          <a:p>
            <a:pPr algn="just">
              <a:defRPr/>
            </a:pPr>
            <a:endParaRPr lang="en-US" sz="1800" dirty="0"/>
          </a:p>
          <a:p>
            <a:pPr algn="just" eaLnBrk="1" hangingPunct="1">
              <a:lnSpc>
                <a:spcPct val="80000"/>
              </a:lnSpc>
              <a:spcBef>
                <a:spcPct val="50000"/>
              </a:spcBef>
              <a:defRPr/>
            </a:pPr>
            <a:endParaRPr lang="en-US" sz="1800" dirty="0" smtClean="0"/>
          </a:p>
          <a:p>
            <a:pPr algn="just">
              <a:defRPr/>
            </a:pPr>
            <a:endParaRPr lang="en-US" sz="1800" dirty="0" smtClean="0"/>
          </a:p>
        </p:txBody>
      </p:sp>
      <p:pic>
        <p:nvPicPr>
          <p:cNvPr id="23555" name="Picture 5" descr="J:\Intro\inrne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6235700"/>
            <a:ext cx="10080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604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79596476"/>
              </p:ext>
            </p:extLst>
          </p:nvPr>
        </p:nvGraphicFramePr>
        <p:xfrm>
          <a:off x="760070" y="1052736"/>
          <a:ext cx="3447396" cy="1070782"/>
        </p:xfrm>
        <a:graphic>
          <a:graphicData uri="http://schemas.openxmlformats.org/presentationml/2006/ole">
            <mc:AlternateContent xmlns:mc="http://schemas.openxmlformats.org/markup-compatibility/2006">
              <mc:Choice xmlns:v="urn:schemas-microsoft-com:vml" Requires="v">
                <p:oleObj spid="_x0000_s43021" name="Equation" r:id="rId3" imgW="1256755" imgH="393529" progId="Equation.3">
                  <p:embed/>
                </p:oleObj>
              </mc:Choice>
              <mc:Fallback>
                <p:oleObj name="Equation" r:id="rId3" imgW="1256755"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070" y="1052736"/>
                        <a:ext cx="3447396" cy="1070782"/>
                      </a:xfrm>
                      <a:prstGeom prst="rect">
                        <a:avLst/>
                      </a:prstGeom>
                      <a:noFill/>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185092376"/>
              </p:ext>
            </p:extLst>
          </p:nvPr>
        </p:nvGraphicFramePr>
        <p:xfrm>
          <a:off x="827584" y="2492896"/>
          <a:ext cx="3133511" cy="1077145"/>
        </p:xfrm>
        <a:graphic>
          <a:graphicData uri="http://schemas.openxmlformats.org/presentationml/2006/ole">
            <mc:AlternateContent xmlns:mc="http://schemas.openxmlformats.org/markup-compatibility/2006">
              <mc:Choice xmlns:v="urn:schemas-microsoft-com:vml" Requires="v">
                <p:oleObj spid="_x0000_s43022" name="Equation" r:id="rId5" imgW="914400" imgH="330200" progId="Equation.3">
                  <p:embed/>
                </p:oleObj>
              </mc:Choice>
              <mc:Fallback>
                <p:oleObj name="Equation" r:id="rId5" imgW="914400" imgH="330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2492896"/>
                        <a:ext cx="3133511" cy="1077145"/>
                      </a:xfrm>
                      <a:prstGeom prst="rect">
                        <a:avLst/>
                      </a:prstGeom>
                      <a:noFill/>
                    </p:spPr>
                  </p:pic>
                </p:oleObj>
              </mc:Fallback>
            </mc:AlternateContent>
          </a:graphicData>
        </a:graphic>
      </p:graphicFrame>
      <p:sp>
        <p:nvSpPr>
          <p:cNvPr id="7" name="Rectangle 6"/>
          <p:cNvSpPr/>
          <p:nvPr/>
        </p:nvSpPr>
        <p:spPr>
          <a:xfrm>
            <a:off x="2483768" y="188640"/>
            <a:ext cx="2954655" cy="535531"/>
          </a:xfrm>
          <a:prstGeom prst="rect">
            <a:avLst/>
          </a:prstGeom>
        </p:spPr>
        <p:txBody>
          <a:bodyPr wrap="none">
            <a:spAutoFit/>
          </a:bodyPr>
          <a:lstStyle/>
          <a:p>
            <a:pPr marL="342900" lvl="0" indent="-342900" algn="ctr" eaLnBrk="1" hangingPunct="1">
              <a:lnSpc>
                <a:spcPct val="80000"/>
              </a:lnSpc>
              <a:spcBef>
                <a:spcPct val="50000"/>
              </a:spcBef>
              <a:defRPr/>
            </a:pPr>
            <a:r>
              <a:rPr lang="en-US" sz="3600" b="1" kern="0" dirty="0">
                <a:solidFill>
                  <a:srgbClr val="000000"/>
                </a:solidFill>
                <a:latin typeface="Arial"/>
              </a:rPr>
              <a:t>Conclusions</a:t>
            </a:r>
          </a:p>
        </p:txBody>
      </p:sp>
      <p:sp>
        <p:nvSpPr>
          <p:cNvPr id="8" name="Rectangle 7"/>
          <p:cNvSpPr/>
          <p:nvPr/>
        </p:nvSpPr>
        <p:spPr>
          <a:xfrm>
            <a:off x="251520" y="4149080"/>
            <a:ext cx="8712968" cy="2308324"/>
          </a:xfrm>
          <a:prstGeom prst="rect">
            <a:avLst/>
          </a:prstGeom>
        </p:spPr>
        <p:txBody>
          <a:bodyPr wrap="square">
            <a:spAutoFit/>
          </a:bodyPr>
          <a:lstStyle/>
          <a:p>
            <a:pPr marL="342900" lvl="0" indent="-342900" algn="just">
              <a:spcBef>
                <a:spcPct val="20000"/>
              </a:spcBef>
              <a:buFontTx/>
              <a:buChar char="•"/>
            </a:pPr>
            <a:r>
              <a:rPr lang="en-US" sz="2400" b="1" kern="0" dirty="0">
                <a:solidFill>
                  <a:srgbClr val="000000"/>
                </a:solidFill>
                <a:latin typeface="Arial"/>
              </a:rPr>
              <a:t>An evaluation of the lattice temperature confirms the non-thermal nature of the graphitization process. A deeper understanding of the process will be useful to predict the outcome at different process parameters (wavelength, intensity, pulse width, repetition rate) and to plan useful improvements of the technology.   </a:t>
            </a:r>
          </a:p>
        </p:txBody>
      </p:sp>
    </p:spTree>
    <p:extLst>
      <p:ext uri="{BB962C8B-B14F-4D97-AF65-F5344CB8AC3E}">
        <p14:creationId xmlns:p14="http://schemas.microsoft.com/office/powerpoint/2010/main" val="538391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251519" y="-171450"/>
            <a:ext cx="8908355" cy="6124575"/>
          </a:xfrm>
        </p:spPr>
        <p:txBody>
          <a:bodyPr/>
          <a:lstStyle/>
          <a:p>
            <a:pPr algn="ctr" eaLnBrk="1" hangingPunct="1">
              <a:lnSpc>
                <a:spcPct val="80000"/>
              </a:lnSpc>
              <a:spcBef>
                <a:spcPct val="50000"/>
              </a:spcBef>
              <a:buFontTx/>
              <a:buNone/>
              <a:defRPr/>
            </a:pPr>
            <a:endParaRPr lang="en-US" sz="2000" dirty="0" smtClean="0">
              <a:latin typeface="Times New Roman" pitchFamily="18" charset="0"/>
            </a:endParaRPr>
          </a:p>
          <a:p>
            <a:pPr algn="ctr" eaLnBrk="1" hangingPunct="1">
              <a:lnSpc>
                <a:spcPct val="80000"/>
              </a:lnSpc>
              <a:spcBef>
                <a:spcPct val="50000"/>
              </a:spcBef>
              <a:buNone/>
              <a:defRPr/>
            </a:pPr>
            <a:r>
              <a:rPr lang="en-US" sz="3600" b="1" dirty="0" smtClean="0"/>
              <a:t>Outlook</a:t>
            </a:r>
          </a:p>
          <a:p>
            <a:pPr algn="ctr" eaLnBrk="1" hangingPunct="1">
              <a:lnSpc>
                <a:spcPct val="80000"/>
              </a:lnSpc>
              <a:spcBef>
                <a:spcPct val="50000"/>
              </a:spcBef>
              <a:buNone/>
              <a:defRPr/>
            </a:pPr>
            <a:endParaRPr lang="en-US" sz="1800" b="1" dirty="0" smtClean="0"/>
          </a:p>
          <a:p>
            <a:pPr algn="just"/>
            <a:r>
              <a:rPr lang="en-US" sz="2400" b="1" dirty="0"/>
              <a:t>More processes will be added to the calculation such as electron-electron scattering, </a:t>
            </a:r>
            <a:r>
              <a:rPr lang="en-US" sz="2400" b="1" dirty="0" err="1"/>
              <a:t>electron-phonon</a:t>
            </a:r>
            <a:r>
              <a:rPr lang="en-US" sz="2400" b="1" dirty="0"/>
              <a:t> scattering, impact ionization as well as non-radiative recombination for indirect band-gap </a:t>
            </a:r>
            <a:r>
              <a:rPr lang="en-US" sz="2400" b="1" dirty="0" smtClean="0"/>
              <a:t>materials.</a:t>
            </a:r>
          </a:p>
          <a:p>
            <a:endParaRPr lang="en-US" sz="2400" dirty="0"/>
          </a:p>
          <a:p>
            <a:pPr algn="just"/>
            <a:r>
              <a:rPr lang="en-GB" sz="2400" b="1" dirty="0"/>
              <a:t>The calculation will be extended to times after the end of the applied laser irradiation, i.e., tens and hundreds of picoseconds. </a:t>
            </a:r>
            <a:endParaRPr lang="en-US" sz="2400" b="1" dirty="0" smtClean="0"/>
          </a:p>
          <a:p>
            <a:pPr algn="just" eaLnBrk="1" hangingPunct="1">
              <a:lnSpc>
                <a:spcPct val="80000"/>
              </a:lnSpc>
              <a:spcBef>
                <a:spcPct val="50000"/>
              </a:spcBef>
              <a:defRPr/>
            </a:pPr>
            <a:endParaRPr lang="en-US" sz="2000" b="1" dirty="0" smtClean="0"/>
          </a:p>
          <a:p>
            <a:pPr lvl="1" algn="just" eaLnBrk="1" hangingPunct="1">
              <a:lnSpc>
                <a:spcPct val="80000"/>
              </a:lnSpc>
              <a:spcBef>
                <a:spcPct val="50000"/>
              </a:spcBef>
              <a:defRPr/>
            </a:pPr>
            <a:endParaRPr lang="en-US" sz="2000" dirty="0" smtClean="0"/>
          </a:p>
          <a:p>
            <a:pPr algn="just" eaLnBrk="1" hangingPunct="1">
              <a:lnSpc>
                <a:spcPct val="80000"/>
              </a:lnSpc>
              <a:spcBef>
                <a:spcPct val="50000"/>
              </a:spcBef>
              <a:defRPr/>
            </a:pPr>
            <a:endParaRPr lang="en-US" sz="2000" b="1" dirty="0" smtClean="0"/>
          </a:p>
          <a:p>
            <a:pPr algn="just">
              <a:defRPr/>
            </a:pPr>
            <a:endParaRPr lang="en-US" sz="1800" dirty="0"/>
          </a:p>
          <a:p>
            <a:pPr algn="just">
              <a:defRPr/>
            </a:pPr>
            <a:endParaRPr lang="en-US" sz="1800" dirty="0" smtClean="0"/>
          </a:p>
          <a:p>
            <a:pPr algn="just">
              <a:defRPr/>
            </a:pPr>
            <a:endParaRPr lang="en-US" sz="1800" dirty="0"/>
          </a:p>
          <a:p>
            <a:pPr algn="just" eaLnBrk="1" hangingPunct="1">
              <a:lnSpc>
                <a:spcPct val="80000"/>
              </a:lnSpc>
              <a:spcBef>
                <a:spcPct val="50000"/>
              </a:spcBef>
              <a:defRPr/>
            </a:pPr>
            <a:endParaRPr lang="en-US" sz="1800" dirty="0" smtClean="0"/>
          </a:p>
          <a:p>
            <a:pPr algn="just">
              <a:defRPr/>
            </a:pPr>
            <a:endParaRPr lang="en-US" sz="1800" dirty="0" smtClean="0"/>
          </a:p>
        </p:txBody>
      </p:sp>
      <p:pic>
        <p:nvPicPr>
          <p:cNvPr id="23555" name="Picture 5" descr="J:\Intro\inrne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6235700"/>
            <a:ext cx="10080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094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o 17"/>
          <p:cNvGrpSpPr/>
          <p:nvPr/>
        </p:nvGrpSpPr>
        <p:grpSpPr>
          <a:xfrm>
            <a:off x="1078468" y="618082"/>
            <a:ext cx="6693932" cy="4854322"/>
            <a:chOff x="1078468" y="618082"/>
            <a:chExt cx="6693932" cy="485432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18082"/>
              <a:ext cx="6324600" cy="477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rot="16200000">
              <a:off x="272534" y="2406134"/>
              <a:ext cx="1981200" cy="369332"/>
            </a:xfrm>
            <a:prstGeom prst="rect">
              <a:avLst/>
            </a:prstGeom>
            <a:noFill/>
          </p:spPr>
          <p:txBody>
            <a:bodyPr wrap="square" rtlCol="0">
              <a:spAutoFit/>
            </a:bodyPr>
            <a:lstStyle/>
            <a:p>
              <a:r>
                <a:rPr lang="it-IT" dirty="0"/>
                <a:t>n</a:t>
              </a:r>
              <a:r>
                <a:rPr lang="it-IT" dirty="0" smtClean="0"/>
                <a:t> (cm</a:t>
              </a:r>
              <a:r>
                <a:rPr lang="it-IT" baseline="30000" dirty="0" smtClean="0"/>
                <a:t>-3</a:t>
              </a:r>
              <a:r>
                <a:rPr lang="it-IT" dirty="0" smtClean="0"/>
                <a:t>)</a:t>
              </a:r>
              <a:endParaRPr lang="it-IT" dirty="0"/>
            </a:p>
          </p:txBody>
        </p:sp>
        <p:sp>
          <p:nvSpPr>
            <p:cNvPr id="8" name="CasellaDiTesto 7"/>
            <p:cNvSpPr txBox="1"/>
            <p:nvPr/>
          </p:nvSpPr>
          <p:spPr>
            <a:xfrm>
              <a:off x="3619500" y="5103072"/>
              <a:ext cx="1981200" cy="369332"/>
            </a:xfrm>
            <a:prstGeom prst="rect">
              <a:avLst/>
            </a:prstGeom>
            <a:noFill/>
          </p:spPr>
          <p:txBody>
            <a:bodyPr wrap="square" rtlCol="0">
              <a:spAutoFit/>
            </a:bodyPr>
            <a:lstStyle/>
            <a:p>
              <a:r>
                <a:rPr lang="it-IT" dirty="0" smtClean="0"/>
                <a:t>E (</a:t>
              </a:r>
              <a:r>
                <a:rPr lang="it-IT" dirty="0" smtClean="0">
                  <a:sym typeface="Symbol"/>
                </a:rPr>
                <a:t>J)</a:t>
              </a:r>
              <a:endParaRPr lang="it-IT" dirty="0"/>
            </a:p>
          </p:txBody>
        </p:sp>
        <p:cxnSp>
          <p:nvCxnSpPr>
            <p:cNvPr id="11" name="Connettore 1 10"/>
            <p:cNvCxnSpPr/>
            <p:nvPr/>
          </p:nvCxnSpPr>
          <p:spPr>
            <a:xfrm flipV="1">
              <a:off x="2368731" y="1066800"/>
              <a:ext cx="3498669" cy="3581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V="1">
              <a:off x="4343400" y="990600"/>
              <a:ext cx="3200400" cy="1066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3229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2"/>
          <p:cNvSpPr>
            <a:spLocks noChangeArrowheads="1"/>
          </p:cNvSpPr>
          <p:nvPr/>
        </p:nvSpPr>
        <p:spPr bwMode="auto">
          <a:xfrm>
            <a:off x="259631" y="-193935"/>
            <a:ext cx="8382000" cy="189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
                <a:srgbClr val="FFFF99"/>
              </a:buClr>
              <a:buFont typeface="Wingdings" pitchFamily="2" charset="2"/>
              <a:buNone/>
            </a:pPr>
            <a:r>
              <a:rPr lang="en-US" altLang="en-US" sz="1800" b="1" dirty="0">
                <a:solidFill>
                  <a:srgbClr val="000000"/>
                </a:solidFill>
              </a:rPr>
              <a:t> </a:t>
            </a:r>
            <a:endParaRPr lang="en-US" altLang="en-US" sz="1800" b="1" dirty="0" smtClean="0">
              <a:solidFill>
                <a:srgbClr val="000000"/>
              </a:solidFill>
            </a:endParaRPr>
          </a:p>
          <a:p>
            <a:pPr algn="ctr" eaLnBrk="1" hangingPunct="1">
              <a:spcBef>
                <a:spcPct val="0"/>
              </a:spcBef>
              <a:buClr>
                <a:srgbClr val="FFFF99"/>
              </a:buClr>
              <a:buFont typeface="Wingdings" pitchFamily="2" charset="2"/>
              <a:buNone/>
            </a:pPr>
            <a:r>
              <a:rPr lang="en-US" altLang="en-US" sz="2800" b="1" u="sng" dirty="0" smtClean="0">
                <a:solidFill>
                  <a:srgbClr val="000000"/>
                </a:solidFill>
              </a:rPr>
              <a:t>Our experimental approach</a:t>
            </a:r>
            <a:r>
              <a:rPr lang="en-US" altLang="en-US" sz="2800" b="1" dirty="0" smtClean="0">
                <a:solidFill>
                  <a:srgbClr val="000000"/>
                </a:solidFill>
              </a:rPr>
              <a:t>:</a:t>
            </a:r>
          </a:p>
          <a:p>
            <a:pPr algn="ctr" eaLnBrk="1" hangingPunct="1">
              <a:spcBef>
                <a:spcPct val="0"/>
              </a:spcBef>
              <a:buClr>
                <a:srgbClr val="FFFF99"/>
              </a:buClr>
              <a:buFont typeface="Wingdings" pitchFamily="2" charset="2"/>
              <a:buNone/>
            </a:pPr>
            <a:endParaRPr lang="en-US" altLang="en-US" sz="1000" b="1" dirty="0">
              <a:solidFill>
                <a:srgbClr val="000000"/>
              </a:solidFill>
            </a:endParaRPr>
          </a:p>
          <a:p>
            <a:pPr marL="285750" indent="-285750">
              <a:buFont typeface="Wingdings" panose="05000000000000000000" pitchFamily="2" charset="2"/>
              <a:buChar char="q"/>
            </a:pPr>
            <a:r>
              <a:rPr lang="en-US" sz="1800" b="1" dirty="0" smtClean="0"/>
              <a:t>The </a:t>
            </a:r>
            <a:r>
              <a:rPr lang="en-US" sz="1800" b="1" dirty="0"/>
              <a:t>transient current technique (TCT) is </a:t>
            </a:r>
            <a:r>
              <a:rPr lang="en-US" sz="1800" b="1" dirty="0" smtClean="0"/>
              <a:t>used </a:t>
            </a:r>
            <a:r>
              <a:rPr lang="en-US" sz="1800" b="1" dirty="0"/>
              <a:t>to </a:t>
            </a:r>
            <a:r>
              <a:rPr lang="en-US" sz="1800" b="1" dirty="0" smtClean="0"/>
              <a:t>measure laser induced current transients.</a:t>
            </a:r>
          </a:p>
          <a:p>
            <a:pPr>
              <a:buNone/>
            </a:pPr>
            <a:endParaRPr lang="en-US" sz="1800" b="1"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31" y="1772817"/>
            <a:ext cx="4174923" cy="28083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130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685800" y="4714875"/>
            <a:ext cx="32766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33" name="Group 61"/>
          <p:cNvGrpSpPr>
            <a:grpSpLocks/>
          </p:cNvGrpSpPr>
          <p:nvPr/>
        </p:nvGrpSpPr>
        <p:grpSpPr bwMode="auto">
          <a:xfrm>
            <a:off x="1219200" y="4984750"/>
            <a:ext cx="273050" cy="817563"/>
            <a:chOff x="980" y="1892"/>
            <a:chExt cx="172" cy="515"/>
          </a:xfrm>
        </p:grpSpPr>
        <p:sp>
          <p:nvSpPr>
            <p:cNvPr id="3092" name="Oval 20"/>
            <p:cNvSpPr>
              <a:spLocks noChangeArrowheads="1"/>
            </p:cNvSpPr>
            <p:nvPr/>
          </p:nvSpPr>
          <p:spPr bwMode="auto">
            <a:xfrm>
              <a:off x="1092" y="1909"/>
              <a:ext cx="60"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3" name="Oval 21"/>
            <p:cNvSpPr>
              <a:spLocks noChangeArrowheads="1"/>
            </p:cNvSpPr>
            <p:nvPr/>
          </p:nvSpPr>
          <p:spPr bwMode="auto">
            <a:xfrm>
              <a:off x="980" y="1892"/>
              <a:ext cx="60"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5" name="Oval 23"/>
            <p:cNvSpPr>
              <a:spLocks noChangeArrowheads="1"/>
            </p:cNvSpPr>
            <p:nvPr/>
          </p:nvSpPr>
          <p:spPr bwMode="auto">
            <a:xfrm>
              <a:off x="1066" y="2081"/>
              <a:ext cx="60"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7" name="Oval 25"/>
            <p:cNvSpPr>
              <a:spLocks noChangeArrowheads="1"/>
            </p:cNvSpPr>
            <p:nvPr/>
          </p:nvSpPr>
          <p:spPr bwMode="auto">
            <a:xfrm>
              <a:off x="1039" y="2210"/>
              <a:ext cx="60"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 name="Oval 27"/>
            <p:cNvSpPr>
              <a:spLocks noChangeArrowheads="1"/>
            </p:cNvSpPr>
            <p:nvPr/>
          </p:nvSpPr>
          <p:spPr bwMode="auto">
            <a:xfrm>
              <a:off x="1031" y="2347"/>
              <a:ext cx="60"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34" name="Group 62"/>
          <p:cNvGrpSpPr>
            <a:grpSpLocks/>
          </p:cNvGrpSpPr>
          <p:nvPr/>
        </p:nvGrpSpPr>
        <p:grpSpPr bwMode="auto">
          <a:xfrm>
            <a:off x="1231900" y="4808538"/>
            <a:ext cx="231775" cy="1103312"/>
            <a:chOff x="988" y="1781"/>
            <a:chExt cx="146" cy="695"/>
          </a:xfrm>
        </p:grpSpPr>
        <p:sp>
          <p:nvSpPr>
            <p:cNvPr id="3094" name="Oval 22"/>
            <p:cNvSpPr>
              <a:spLocks noChangeArrowheads="1"/>
            </p:cNvSpPr>
            <p:nvPr/>
          </p:nvSpPr>
          <p:spPr bwMode="auto">
            <a:xfrm>
              <a:off x="997" y="2021"/>
              <a:ext cx="60" cy="6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Oval 24"/>
            <p:cNvSpPr>
              <a:spLocks noChangeArrowheads="1"/>
            </p:cNvSpPr>
            <p:nvPr/>
          </p:nvSpPr>
          <p:spPr bwMode="auto">
            <a:xfrm>
              <a:off x="988" y="2167"/>
              <a:ext cx="60" cy="6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8" name="Oval 26"/>
            <p:cNvSpPr>
              <a:spLocks noChangeArrowheads="1"/>
            </p:cNvSpPr>
            <p:nvPr/>
          </p:nvSpPr>
          <p:spPr bwMode="auto">
            <a:xfrm>
              <a:off x="1065" y="2270"/>
              <a:ext cx="60" cy="6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Oval 28"/>
            <p:cNvSpPr>
              <a:spLocks noChangeArrowheads="1"/>
            </p:cNvSpPr>
            <p:nvPr/>
          </p:nvSpPr>
          <p:spPr bwMode="auto">
            <a:xfrm>
              <a:off x="1074" y="2416"/>
              <a:ext cx="60" cy="6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1" name="Oval 29"/>
            <p:cNvSpPr>
              <a:spLocks noChangeArrowheads="1"/>
            </p:cNvSpPr>
            <p:nvPr/>
          </p:nvSpPr>
          <p:spPr bwMode="auto">
            <a:xfrm>
              <a:off x="1023" y="1781"/>
              <a:ext cx="60" cy="6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03" name="Rectangle 31"/>
          <p:cNvSpPr>
            <a:spLocks noChangeArrowheads="1"/>
          </p:cNvSpPr>
          <p:nvPr/>
        </p:nvSpPr>
        <p:spPr bwMode="auto">
          <a:xfrm>
            <a:off x="5029200" y="4714875"/>
            <a:ext cx="32766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4" name="Rectangle 32"/>
          <p:cNvSpPr>
            <a:spLocks noChangeArrowheads="1"/>
          </p:cNvSpPr>
          <p:nvPr/>
        </p:nvSpPr>
        <p:spPr bwMode="auto">
          <a:xfrm>
            <a:off x="5486400" y="4638675"/>
            <a:ext cx="457200" cy="762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 name="Rectangle 33"/>
          <p:cNvSpPr>
            <a:spLocks noChangeArrowheads="1"/>
          </p:cNvSpPr>
          <p:nvPr/>
        </p:nvSpPr>
        <p:spPr bwMode="auto">
          <a:xfrm>
            <a:off x="6553200" y="4638675"/>
            <a:ext cx="457200" cy="762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 name="Rectangle 34"/>
          <p:cNvSpPr>
            <a:spLocks noChangeArrowheads="1"/>
          </p:cNvSpPr>
          <p:nvPr/>
        </p:nvSpPr>
        <p:spPr bwMode="auto">
          <a:xfrm>
            <a:off x="7543800" y="4638675"/>
            <a:ext cx="457200" cy="762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7" name="Rectangle 35"/>
          <p:cNvSpPr>
            <a:spLocks noChangeArrowheads="1"/>
          </p:cNvSpPr>
          <p:nvPr/>
        </p:nvSpPr>
        <p:spPr bwMode="auto">
          <a:xfrm>
            <a:off x="5029200" y="6010275"/>
            <a:ext cx="3276600" cy="762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1" name="Rectangle 39"/>
          <p:cNvSpPr>
            <a:spLocks noChangeArrowheads="1"/>
          </p:cNvSpPr>
          <p:nvPr/>
        </p:nvSpPr>
        <p:spPr bwMode="auto">
          <a:xfrm>
            <a:off x="7239000" y="4946650"/>
            <a:ext cx="76200" cy="1066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 name="Rectangle 41"/>
          <p:cNvSpPr>
            <a:spLocks noChangeArrowheads="1"/>
          </p:cNvSpPr>
          <p:nvPr/>
        </p:nvSpPr>
        <p:spPr bwMode="auto">
          <a:xfrm>
            <a:off x="7743825" y="4713288"/>
            <a:ext cx="76200" cy="1066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5" name="Text Box 43"/>
          <p:cNvSpPr txBox="1">
            <a:spLocks noChangeArrowheads="1"/>
          </p:cNvSpPr>
          <p:nvPr/>
        </p:nvSpPr>
        <p:spPr bwMode="auto">
          <a:xfrm>
            <a:off x="5529263" y="4205288"/>
            <a:ext cx="55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a:latin typeface="Times New Roman" pitchFamily="18" charset="0"/>
              </a:rPr>
              <a:t>+</a:t>
            </a:r>
          </a:p>
        </p:txBody>
      </p:sp>
      <p:sp>
        <p:nvSpPr>
          <p:cNvPr id="3116" name="Text Box 44"/>
          <p:cNvSpPr txBox="1">
            <a:spLocks noChangeArrowheads="1"/>
          </p:cNvSpPr>
          <p:nvPr/>
        </p:nvSpPr>
        <p:spPr bwMode="auto">
          <a:xfrm>
            <a:off x="6580188" y="4205288"/>
            <a:ext cx="55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a:latin typeface="Times New Roman" pitchFamily="18" charset="0"/>
              </a:rPr>
              <a:t>+</a:t>
            </a:r>
          </a:p>
        </p:txBody>
      </p:sp>
      <p:sp>
        <p:nvSpPr>
          <p:cNvPr id="3117" name="Text Box 45"/>
          <p:cNvSpPr txBox="1">
            <a:spLocks noChangeArrowheads="1"/>
          </p:cNvSpPr>
          <p:nvPr/>
        </p:nvSpPr>
        <p:spPr bwMode="auto">
          <a:xfrm>
            <a:off x="7593013" y="4205288"/>
            <a:ext cx="55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a:latin typeface="Times New Roman" pitchFamily="18" charset="0"/>
              </a:rPr>
              <a:t>+</a:t>
            </a:r>
          </a:p>
        </p:txBody>
      </p:sp>
      <p:sp>
        <p:nvSpPr>
          <p:cNvPr id="3118" name="Text Box 46"/>
          <p:cNvSpPr txBox="1">
            <a:spLocks noChangeArrowheads="1"/>
          </p:cNvSpPr>
          <p:nvPr/>
        </p:nvSpPr>
        <p:spPr bwMode="auto">
          <a:xfrm>
            <a:off x="5529263" y="6007100"/>
            <a:ext cx="55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a:latin typeface="Times New Roman" pitchFamily="18" charset="0"/>
              </a:rPr>
              <a:t>-</a:t>
            </a:r>
          </a:p>
        </p:txBody>
      </p:sp>
      <p:sp>
        <p:nvSpPr>
          <p:cNvPr id="3119" name="Text Box 47"/>
          <p:cNvSpPr txBox="1">
            <a:spLocks noChangeArrowheads="1"/>
          </p:cNvSpPr>
          <p:nvPr/>
        </p:nvSpPr>
        <p:spPr bwMode="auto">
          <a:xfrm>
            <a:off x="6580188" y="6007100"/>
            <a:ext cx="55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a:latin typeface="Times New Roman" pitchFamily="18" charset="0"/>
              </a:rPr>
              <a:t>-</a:t>
            </a:r>
          </a:p>
        </p:txBody>
      </p:sp>
      <p:sp>
        <p:nvSpPr>
          <p:cNvPr id="3120" name="Text Box 48"/>
          <p:cNvSpPr txBox="1">
            <a:spLocks noChangeArrowheads="1"/>
          </p:cNvSpPr>
          <p:nvPr/>
        </p:nvSpPr>
        <p:spPr bwMode="auto">
          <a:xfrm>
            <a:off x="7593013" y="6007100"/>
            <a:ext cx="55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a:latin typeface="Times New Roman" pitchFamily="18" charset="0"/>
              </a:rPr>
              <a:t>-</a:t>
            </a:r>
          </a:p>
        </p:txBody>
      </p:sp>
      <p:sp>
        <p:nvSpPr>
          <p:cNvPr id="3135" name="Rectangle 63"/>
          <p:cNvSpPr>
            <a:spLocks noChangeArrowheads="1"/>
          </p:cNvSpPr>
          <p:nvPr/>
        </p:nvSpPr>
        <p:spPr bwMode="auto">
          <a:xfrm>
            <a:off x="457200" y="6019800"/>
            <a:ext cx="3810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Rectangle 10"/>
          <p:cNvSpPr>
            <a:spLocks noChangeArrowheads="1"/>
          </p:cNvSpPr>
          <p:nvPr/>
        </p:nvSpPr>
        <p:spPr bwMode="auto">
          <a:xfrm>
            <a:off x="685800" y="6010275"/>
            <a:ext cx="3276600" cy="762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Text Box 15"/>
          <p:cNvSpPr txBox="1">
            <a:spLocks noChangeArrowheads="1"/>
          </p:cNvSpPr>
          <p:nvPr/>
        </p:nvSpPr>
        <p:spPr bwMode="auto">
          <a:xfrm>
            <a:off x="1219200" y="6019800"/>
            <a:ext cx="55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a:latin typeface="Times New Roman" pitchFamily="18" charset="0"/>
              </a:rPr>
              <a:t>-</a:t>
            </a:r>
          </a:p>
        </p:txBody>
      </p:sp>
      <p:sp>
        <p:nvSpPr>
          <p:cNvPr id="3088" name="Text Box 16"/>
          <p:cNvSpPr txBox="1">
            <a:spLocks noChangeArrowheads="1"/>
          </p:cNvSpPr>
          <p:nvPr/>
        </p:nvSpPr>
        <p:spPr bwMode="auto">
          <a:xfrm>
            <a:off x="2224088" y="6007100"/>
            <a:ext cx="55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a:latin typeface="Times New Roman" pitchFamily="18" charset="0"/>
              </a:rPr>
              <a:t>-</a:t>
            </a:r>
          </a:p>
        </p:txBody>
      </p:sp>
      <p:sp>
        <p:nvSpPr>
          <p:cNvPr id="3089" name="Text Box 17"/>
          <p:cNvSpPr txBox="1">
            <a:spLocks noChangeArrowheads="1"/>
          </p:cNvSpPr>
          <p:nvPr/>
        </p:nvSpPr>
        <p:spPr bwMode="auto">
          <a:xfrm>
            <a:off x="3236913" y="6007100"/>
            <a:ext cx="55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a:latin typeface="Times New Roman" pitchFamily="18" charset="0"/>
              </a:rPr>
              <a:t>-</a:t>
            </a:r>
          </a:p>
        </p:txBody>
      </p:sp>
      <p:sp>
        <p:nvSpPr>
          <p:cNvPr id="3136" name="Rectangle 64"/>
          <p:cNvSpPr>
            <a:spLocks noChangeArrowheads="1"/>
          </p:cNvSpPr>
          <p:nvPr/>
        </p:nvSpPr>
        <p:spPr bwMode="auto">
          <a:xfrm>
            <a:off x="381000" y="3733800"/>
            <a:ext cx="38100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1143000" y="4638675"/>
            <a:ext cx="457200" cy="762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Rectangle 8"/>
          <p:cNvSpPr>
            <a:spLocks noChangeArrowheads="1"/>
          </p:cNvSpPr>
          <p:nvPr/>
        </p:nvSpPr>
        <p:spPr bwMode="auto">
          <a:xfrm>
            <a:off x="2209800" y="4638675"/>
            <a:ext cx="457200" cy="762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Rectangle 9"/>
          <p:cNvSpPr>
            <a:spLocks noChangeArrowheads="1"/>
          </p:cNvSpPr>
          <p:nvPr/>
        </p:nvSpPr>
        <p:spPr bwMode="auto">
          <a:xfrm>
            <a:off x="3243263" y="4638675"/>
            <a:ext cx="457200" cy="762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4" name="Text Box 12"/>
          <p:cNvSpPr txBox="1">
            <a:spLocks noChangeArrowheads="1"/>
          </p:cNvSpPr>
          <p:nvPr/>
        </p:nvSpPr>
        <p:spPr bwMode="auto">
          <a:xfrm>
            <a:off x="1173163" y="4205288"/>
            <a:ext cx="55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a:latin typeface="Times New Roman" pitchFamily="18" charset="0"/>
              </a:rPr>
              <a:t>+</a:t>
            </a:r>
          </a:p>
        </p:txBody>
      </p:sp>
      <p:sp>
        <p:nvSpPr>
          <p:cNvPr id="3085" name="Text Box 13"/>
          <p:cNvSpPr txBox="1">
            <a:spLocks noChangeArrowheads="1"/>
          </p:cNvSpPr>
          <p:nvPr/>
        </p:nvSpPr>
        <p:spPr bwMode="auto">
          <a:xfrm>
            <a:off x="2224088" y="4205288"/>
            <a:ext cx="55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a:latin typeface="Times New Roman" pitchFamily="18" charset="0"/>
              </a:rPr>
              <a:t>+</a:t>
            </a:r>
          </a:p>
        </p:txBody>
      </p:sp>
      <p:sp>
        <p:nvSpPr>
          <p:cNvPr id="3086" name="Text Box 14"/>
          <p:cNvSpPr txBox="1">
            <a:spLocks noChangeArrowheads="1"/>
          </p:cNvSpPr>
          <p:nvPr/>
        </p:nvSpPr>
        <p:spPr bwMode="auto">
          <a:xfrm>
            <a:off x="3236913" y="4205288"/>
            <a:ext cx="55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a:latin typeface="Times New Roman" pitchFamily="18" charset="0"/>
              </a:rPr>
              <a:t>+</a:t>
            </a:r>
          </a:p>
        </p:txBody>
      </p:sp>
      <p:sp>
        <p:nvSpPr>
          <p:cNvPr id="3083" name="Line 11"/>
          <p:cNvSpPr>
            <a:spLocks noChangeShapeType="1"/>
          </p:cNvSpPr>
          <p:nvPr/>
        </p:nvSpPr>
        <p:spPr bwMode="auto">
          <a:xfrm>
            <a:off x="1263650" y="4181475"/>
            <a:ext cx="152400" cy="2438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37" name="Group 65"/>
          <p:cNvGrpSpPr>
            <a:grpSpLocks/>
          </p:cNvGrpSpPr>
          <p:nvPr/>
        </p:nvGrpSpPr>
        <p:grpSpPr bwMode="auto">
          <a:xfrm>
            <a:off x="5822950" y="4984750"/>
            <a:ext cx="273050" cy="817563"/>
            <a:chOff x="980" y="1892"/>
            <a:chExt cx="172" cy="515"/>
          </a:xfrm>
        </p:grpSpPr>
        <p:sp>
          <p:nvSpPr>
            <p:cNvPr id="3138" name="Oval 66"/>
            <p:cNvSpPr>
              <a:spLocks noChangeArrowheads="1"/>
            </p:cNvSpPr>
            <p:nvPr/>
          </p:nvSpPr>
          <p:spPr bwMode="auto">
            <a:xfrm>
              <a:off x="1092" y="1909"/>
              <a:ext cx="60"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9" name="Oval 67"/>
            <p:cNvSpPr>
              <a:spLocks noChangeArrowheads="1"/>
            </p:cNvSpPr>
            <p:nvPr/>
          </p:nvSpPr>
          <p:spPr bwMode="auto">
            <a:xfrm>
              <a:off x="980" y="1892"/>
              <a:ext cx="60"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0" name="Oval 68"/>
            <p:cNvSpPr>
              <a:spLocks noChangeArrowheads="1"/>
            </p:cNvSpPr>
            <p:nvPr/>
          </p:nvSpPr>
          <p:spPr bwMode="auto">
            <a:xfrm>
              <a:off x="1066" y="2081"/>
              <a:ext cx="60"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1" name="Oval 69"/>
            <p:cNvSpPr>
              <a:spLocks noChangeArrowheads="1"/>
            </p:cNvSpPr>
            <p:nvPr/>
          </p:nvSpPr>
          <p:spPr bwMode="auto">
            <a:xfrm>
              <a:off x="1039" y="2210"/>
              <a:ext cx="60"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2" name="Oval 70"/>
            <p:cNvSpPr>
              <a:spLocks noChangeArrowheads="1"/>
            </p:cNvSpPr>
            <p:nvPr/>
          </p:nvSpPr>
          <p:spPr bwMode="auto">
            <a:xfrm>
              <a:off x="1031" y="2347"/>
              <a:ext cx="60"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43" name="Group 71"/>
          <p:cNvGrpSpPr>
            <a:grpSpLocks/>
          </p:cNvGrpSpPr>
          <p:nvPr/>
        </p:nvGrpSpPr>
        <p:grpSpPr bwMode="auto">
          <a:xfrm>
            <a:off x="5835650" y="4808538"/>
            <a:ext cx="231775" cy="1103312"/>
            <a:chOff x="988" y="1781"/>
            <a:chExt cx="146" cy="695"/>
          </a:xfrm>
        </p:grpSpPr>
        <p:sp>
          <p:nvSpPr>
            <p:cNvPr id="3144" name="Oval 72"/>
            <p:cNvSpPr>
              <a:spLocks noChangeArrowheads="1"/>
            </p:cNvSpPr>
            <p:nvPr/>
          </p:nvSpPr>
          <p:spPr bwMode="auto">
            <a:xfrm>
              <a:off x="997" y="2021"/>
              <a:ext cx="60" cy="6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5" name="Oval 73"/>
            <p:cNvSpPr>
              <a:spLocks noChangeArrowheads="1"/>
            </p:cNvSpPr>
            <p:nvPr/>
          </p:nvSpPr>
          <p:spPr bwMode="auto">
            <a:xfrm>
              <a:off x="988" y="2167"/>
              <a:ext cx="60" cy="6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6" name="Oval 74"/>
            <p:cNvSpPr>
              <a:spLocks noChangeArrowheads="1"/>
            </p:cNvSpPr>
            <p:nvPr/>
          </p:nvSpPr>
          <p:spPr bwMode="auto">
            <a:xfrm>
              <a:off x="1065" y="2270"/>
              <a:ext cx="60" cy="6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7" name="Oval 75"/>
            <p:cNvSpPr>
              <a:spLocks noChangeArrowheads="1"/>
            </p:cNvSpPr>
            <p:nvPr/>
          </p:nvSpPr>
          <p:spPr bwMode="auto">
            <a:xfrm>
              <a:off x="1074" y="2416"/>
              <a:ext cx="60" cy="6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8" name="Oval 76"/>
            <p:cNvSpPr>
              <a:spLocks noChangeArrowheads="1"/>
            </p:cNvSpPr>
            <p:nvPr/>
          </p:nvSpPr>
          <p:spPr bwMode="auto">
            <a:xfrm>
              <a:off x="1023" y="1781"/>
              <a:ext cx="60" cy="6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49" name="Line 77"/>
          <p:cNvSpPr>
            <a:spLocks noChangeShapeType="1"/>
          </p:cNvSpPr>
          <p:nvPr/>
        </p:nvSpPr>
        <p:spPr bwMode="auto">
          <a:xfrm>
            <a:off x="5867400" y="4181475"/>
            <a:ext cx="152400" cy="2438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0" name="Rectangle 78"/>
          <p:cNvSpPr>
            <a:spLocks noChangeArrowheads="1"/>
          </p:cNvSpPr>
          <p:nvPr/>
        </p:nvSpPr>
        <p:spPr bwMode="auto">
          <a:xfrm>
            <a:off x="6248400" y="4724400"/>
            <a:ext cx="838200" cy="1270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1" name="Rectangle 79"/>
          <p:cNvSpPr>
            <a:spLocks noChangeArrowheads="1"/>
          </p:cNvSpPr>
          <p:nvPr/>
        </p:nvSpPr>
        <p:spPr bwMode="auto">
          <a:xfrm>
            <a:off x="5105400" y="4724400"/>
            <a:ext cx="609600" cy="1219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9" name="Rectangle 37"/>
          <p:cNvSpPr>
            <a:spLocks noChangeArrowheads="1"/>
          </p:cNvSpPr>
          <p:nvPr/>
        </p:nvSpPr>
        <p:spPr bwMode="auto">
          <a:xfrm>
            <a:off x="5681663" y="4714875"/>
            <a:ext cx="76200" cy="1066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0" name="Rectangle 38"/>
          <p:cNvSpPr>
            <a:spLocks noChangeArrowheads="1"/>
          </p:cNvSpPr>
          <p:nvPr/>
        </p:nvSpPr>
        <p:spPr bwMode="auto">
          <a:xfrm>
            <a:off x="6203950" y="4946650"/>
            <a:ext cx="76200" cy="1066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2" name="Rectangle 40"/>
          <p:cNvSpPr>
            <a:spLocks noChangeArrowheads="1"/>
          </p:cNvSpPr>
          <p:nvPr/>
        </p:nvSpPr>
        <p:spPr bwMode="auto">
          <a:xfrm>
            <a:off x="6746875" y="4713288"/>
            <a:ext cx="76200" cy="1066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4" name="Rectangle 42"/>
          <p:cNvSpPr>
            <a:spLocks noChangeArrowheads="1"/>
          </p:cNvSpPr>
          <p:nvPr/>
        </p:nvSpPr>
        <p:spPr bwMode="auto">
          <a:xfrm>
            <a:off x="5192713" y="4946650"/>
            <a:ext cx="76200" cy="1066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62" name="Group 90"/>
          <p:cNvGrpSpPr>
            <a:grpSpLocks/>
          </p:cNvGrpSpPr>
          <p:nvPr/>
        </p:nvGrpSpPr>
        <p:grpSpPr bwMode="auto">
          <a:xfrm>
            <a:off x="1533525" y="3205163"/>
            <a:ext cx="1573213" cy="1422400"/>
            <a:chOff x="4656" y="3376"/>
            <a:chExt cx="991" cy="896"/>
          </a:xfrm>
        </p:grpSpPr>
        <p:sp>
          <p:nvSpPr>
            <p:cNvPr id="3152" name="AutoShape 80"/>
            <p:cNvSpPr>
              <a:spLocks noChangeArrowheads="1"/>
            </p:cNvSpPr>
            <p:nvPr/>
          </p:nvSpPr>
          <p:spPr bwMode="auto">
            <a:xfrm rot="5400000">
              <a:off x="5004" y="3732"/>
              <a:ext cx="408" cy="432"/>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 name="Line 81"/>
            <p:cNvSpPr>
              <a:spLocks noChangeShapeType="1"/>
            </p:cNvSpPr>
            <p:nvPr/>
          </p:nvSpPr>
          <p:spPr bwMode="auto">
            <a:xfrm>
              <a:off x="5136" y="3376"/>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4" name="Line 82"/>
            <p:cNvSpPr>
              <a:spLocks noChangeShapeType="1"/>
            </p:cNvSpPr>
            <p:nvPr/>
          </p:nvSpPr>
          <p:spPr bwMode="auto">
            <a:xfrm>
              <a:off x="5184" y="3376"/>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5" name="Freeform 83"/>
            <p:cNvSpPr>
              <a:spLocks/>
            </p:cNvSpPr>
            <p:nvPr/>
          </p:nvSpPr>
          <p:spPr bwMode="auto">
            <a:xfrm>
              <a:off x="4656" y="3840"/>
              <a:ext cx="336" cy="432"/>
            </a:xfrm>
            <a:custGeom>
              <a:avLst/>
              <a:gdLst>
                <a:gd name="T0" fmla="*/ 336 w 336"/>
                <a:gd name="T1" fmla="*/ 0 h 432"/>
                <a:gd name="T2" fmla="*/ 0 w 336"/>
                <a:gd name="T3" fmla="*/ 0 h 432"/>
                <a:gd name="T4" fmla="*/ 0 w 336"/>
                <a:gd name="T5" fmla="*/ 432 h 432"/>
              </a:gdLst>
              <a:ahLst/>
              <a:cxnLst>
                <a:cxn ang="0">
                  <a:pos x="T0" y="T1"/>
                </a:cxn>
                <a:cxn ang="0">
                  <a:pos x="T2" y="T3"/>
                </a:cxn>
                <a:cxn ang="0">
                  <a:pos x="T4" y="T5"/>
                </a:cxn>
              </a:cxnLst>
              <a:rect l="0" t="0" r="r" b="b"/>
              <a:pathLst>
                <a:path w="336" h="432">
                  <a:moveTo>
                    <a:pt x="336" y="0"/>
                  </a:moveTo>
                  <a:lnTo>
                    <a:pt x="0" y="0"/>
                  </a:lnTo>
                  <a:lnTo>
                    <a:pt x="0" y="43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6" name="Freeform 84"/>
            <p:cNvSpPr>
              <a:spLocks/>
            </p:cNvSpPr>
            <p:nvPr/>
          </p:nvSpPr>
          <p:spPr bwMode="auto">
            <a:xfrm>
              <a:off x="4848" y="3456"/>
              <a:ext cx="288" cy="384"/>
            </a:xfrm>
            <a:custGeom>
              <a:avLst/>
              <a:gdLst>
                <a:gd name="T0" fmla="*/ 288 w 288"/>
                <a:gd name="T1" fmla="*/ 0 h 384"/>
                <a:gd name="T2" fmla="*/ 0 w 288"/>
                <a:gd name="T3" fmla="*/ 0 h 384"/>
                <a:gd name="T4" fmla="*/ 0 w 288"/>
                <a:gd name="T5" fmla="*/ 384 h 384"/>
              </a:gdLst>
              <a:ahLst/>
              <a:cxnLst>
                <a:cxn ang="0">
                  <a:pos x="T0" y="T1"/>
                </a:cxn>
                <a:cxn ang="0">
                  <a:pos x="T2" y="T3"/>
                </a:cxn>
                <a:cxn ang="0">
                  <a:pos x="T4" y="T5"/>
                </a:cxn>
              </a:cxnLst>
              <a:rect l="0" t="0" r="r" b="b"/>
              <a:pathLst>
                <a:path w="288" h="384">
                  <a:moveTo>
                    <a:pt x="288" y="0"/>
                  </a:moveTo>
                  <a:lnTo>
                    <a:pt x="0" y="0"/>
                  </a:lnTo>
                  <a:lnTo>
                    <a:pt x="0" y="3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7" name="Freeform 85"/>
            <p:cNvSpPr>
              <a:spLocks/>
            </p:cNvSpPr>
            <p:nvPr/>
          </p:nvSpPr>
          <p:spPr bwMode="auto">
            <a:xfrm>
              <a:off x="4867" y="4074"/>
              <a:ext cx="125" cy="133"/>
            </a:xfrm>
            <a:custGeom>
              <a:avLst/>
              <a:gdLst>
                <a:gd name="T0" fmla="*/ 125 w 125"/>
                <a:gd name="T1" fmla="*/ 0 h 133"/>
                <a:gd name="T2" fmla="*/ 0 w 125"/>
                <a:gd name="T3" fmla="*/ 0 h 133"/>
                <a:gd name="T4" fmla="*/ 0 w 125"/>
                <a:gd name="T5" fmla="*/ 133 h 133"/>
              </a:gdLst>
              <a:ahLst/>
              <a:cxnLst>
                <a:cxn ang="0">
                  <a:pos x="T0" y="T1"/>
                </a:cxn>
                <a:cxn ang="0">
                  <a:pos x="T2" y="T3"/>
                </a:cxn>
                <a:cxn ang="0">
                  <a:pos x="T4" y="T5"/>
                </a:cxn>
              </a:cxnLst>
              <a:rect l="0" t="0" r="r" b="b"/>
              <a:pathLst>
                <a:path w="125" h="133">
                  <a:moveTo>
                    <a:pt x="125" y="0"/>
                  </a:moveTo>
                  <a:lnTo>
                    <a:pt x="0" y="0"/>
                  </a:lnTo>
                  <a:lnTo>
                    <a:pt x="0" y="133"/>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8" name="Oval 86"/>
            <p:cNvSpPr>
              <a:spLocks noChangeArrowheads="1"/>
            </p:cNvSpPr>
            <p:nvPr/>
          </p:nvSpPr>
          <p:spPr bwMode="auto">
            <a:xfrm flipV="1">
              <a:off x="4845" y="4169"/>
              <a:ext cx="42" cy="4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9" name="Line 87"/>
            <p:cNvSpPr>
              <a:spLocks noChangeShapeType="1"/>
            </p:cNvSpPr>
            <p:nvPr/>
          </p:nvSpPr>
          <p:spPr bwMode="auto">
            <a:xfrm>
              <a:off x="5409" y="3941"/>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0" name="Oval 88"/>
            <p:cNvSpPr>
              <a:spLocks noChangeArrowheads="1"/>
            </p:cNvSpPr>
            <p:nvPr/>
          </p:nvSpPr>
          <p:spPr bwMode="auto">
            <a:xfrm flipV="1">
              <a:off x="5605" y="3920"/>
              <a:ext cx="42" cy="4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1" name="Freeform 89"/>
            <p:cNvSpPr>
              <a:spLocks/>
            </p:cNvSpPr>
            <p:nvPr/>
          </p:nvSpPr>
          <p:spPr bwMode="auto">
            <a:xfrm flipH="1">
              <a:off x="5187" y="3456"/>
              <a:ext cx="280" cy="492"/>
            </a:xfrm>
            <a:custGeom>
              <a:avLst/>
              <a:gdLst>
                <a:gd name="T0" fmla="*/ 288 w 288"/>
                <a:gd name="T1" fmla="*/ 0 h 384"/>
                <a:gd name="T2" fmla="*/ 0 w 288"/>
                <a:gd name="T3" fmla="*/ 0 h 384"/>
                <a:gd name="T4" fmla="*/ 0 w 288"/>
                <a:gd name="T5" fmla="*/ 384 h 384"/>
              </a:gdLst>
              <a:ahLst/>
              <a:cxnLst>
                <a:cxn ang="0">
                  <a:pos x="T0" y="T1"/>
                </a:cxn>
                <a:cxn ang="0">
                  <a:pos x="T2" y="T3"/>
                </a:cxn>
                <a:cxn ang="0">
                  <a:pos x="T4" y="T5"/>
                </a:cxn>
              </a:cxnLst>
              <a:rect l="0" t="0" r="r" b="b"/>
              <a:pathLst>
                <a:path w="288" h="384">
                  <a:moveTo>
                    <a:pt x="288" y="0"/>
                  </a:moveTo>
                  <a:lnTo>
                    <a:pt x="0" y="0"/>
                  </a:lnTo>
                  <a:lnTo>
                    <a:pt x="0" y="3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63" name="Group 91"/>
          <p:cNvGrpSpPr>
            <a:grpSpLocks/>
          </p:cNvGrpSpPr>
          <p:nvPr/>
        </p:nvGrpSpPr>
        <p:grpSpPr bwMode="auto">
          <a:xfrm>
            <a:off x="5840413" y="3205163"/>
            <a:ext cx="1573212" cy="1422400"/>
            <a:chOff x="4656" y="3376"/>
            <a:chExt cx="991" cy="896"/>
          </a:xfrm>
        </p:grpSpPr>
        <p:sp>
          <p:nvSpPr>
            <p:cNvPr id="3164" name="AutoShape 92"/>
            <p:cNvSpPr>
              <a:spLocks noChangeArrowheads="1"/>
            </p:cNvSpPr>
            <p:nvPr/>
          </p:nvSpPr>
          <p:spPr bwMode="auto">
            <a:xfrm rot="5400000">
              <a:off x="5004" y="3732"/>
              <a:ext cx="408" cy="432"/>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 name="Line 93"/>
            <p:cNvSpPr>
              <a:spLocks noChangeShapeType="1"/>
            </p:cNvSpPr>
            <p:nvPr/>
          </p:nvSpPr>
          <p:spPr bwMode="auto">
            <a:xfrm>
              <a:off x="5136" y="3376"/>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6" name="Line 94"/>
            <p:cNvSpPr>
              <a:spLocks noChangeShapeType="1"/>
            </p:cNvSpPr>
            <p:nvPr/>
          </p:nvSpPr>
          <p:spPr bwMode="auto">
            <a:xfrm>
              <a:off x="5184" y="3376"/>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7" name="Freeform 95"/>
            <p:cNvSpPr>
              <a:spLocks/>
            </p:cNvSpPr>
            <p:nvPr/>
          </p:nvSpPr>
          <p:spPr bwMode="auto">
            <a:xfrm>
              <a:off x="4656" y="3840"/>
              <a:ext cx="336" cy="432"/>
            </a:xfrm>
            <a:custGeom>
              <a:avLst/>
              <a:gdLst>
                <a:gd name="T0" fmla="*/ 336 w 336"/>
                <a:gd name="T1" fmla="*/ 0 h 432"/>
                <a:gd name="T2" fmla="*/ 0 w 336"/>
                <a:gd name="T3" fmla="*/ 0 h 432"/>
                <a:gd name="T4" fmla="*/ 0 w 336"/>
                <a:gd name="T5" fmla="*/ 432 h 432"/>
              </a:gdLst>
              <a:ahLst/>
              <a:cxnLst>
                <a:cxn ang="0">
                  <a:pos x="T0" y="T1"/>
                </a:cxn>
                <a:cxn ang="0">
                  <a:pos x="T2" y="T3"/>
                </a:cxn>
                <a:cxn ang="0">
                  <a:pos x="T4" y="T5"/>
                </a:cxn>
              </a:cxnLst>
              <a:rect l="0" t="0" r="r" b="b"/>
              <a:pathLst>
                <a:path w="336" h="432">
                  <a:moveTo>
                    <a:pt x="336" y="0"/>
                  </a:moveTo>
                  <a:lnTo>
                    <a:pt x="0" y="0"/>
                  </a:lnTo>
                  <a:lnTo>
                    <a:pt x="0" y="43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8" name="Freeform 96"/>
            <p:cNvSpPr>
              <a:spLocks/>
            </p:cNvSpPr>
            <p:nvPr/>
          </p:nvSpPr>
          <p:spPr bwMode="auto">
            <a:xfrm>
              <a:off x="4848" y="3456"/>
              <a:ext cx="288" cy="384"/>
            </a:xfrm>
            <a:custGeom>
              <a:avLst/>
              <a:gdLst>
                <a:gd name="T0" fmla="*/ 288 w 288"/>
                <a:gd name="T1" fmla="*/ 0 h 384"/>
                <a:gd name="T2" fmla="*/ 0 w 288"/>
                <a:gd name="T3" fmla="*/ 0 h 384"/>
                <a:gd name="T4" fmla="*/ 0 w 288"/>
                <a:gd name="T5" fmla="*/ 384 h 384"/>
              </a:gdLst>
              <a:ahLst/>
              <a:cxnLst>
                <a:cxn ang="0">
                  <a:pos x="T0" y="T1"/>
                </a:cxn>
                <a:cxn ang="0">
                  <a:pos x="T2" y="T3"/>
                </a:cxn>
                <a:cxn ang="0">
                  <a:pos x="T4" y="T5"/>
                </a:cxn>
              </a:cxnLst>
              <a:rect l="0" t="0" r="r" b="b"/>
              <a:pathLst>
                <a:path w="288" h="384">
                  <a:moveTo>
                    <a:pt x="288" y="0"/>
                  </a:moveTo>
                  <a:lnTo>
                    <a:pt x="0" y="0"/>
                  </a:lnTo>
                  <a:lnTo>
                    <a:pt x="0" y="3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9" name="Freeform 97"/>
            <p:cNvSpPr>
              <a:spLocks/>
            </p:cNvSpPr>
            <p:nvPr/>
          </p:nvSpPr>
          <p:spPr bwMode="auto">
            <a:xfrm>
              <a:off x="4867" y="4074"/>
              <a:ext cx="125" cy="133"/>
            </a:xfrm>
            <a:custGeom>
              <a:avLst/>
              <a:gdLst>
                <a:gd name="T0" fmla="*/ 125 w 125"/>
                <a:gd name="T1" fmla="*/ 0 h 133"/>
                <a:gd name="T2" fmla="*/ 0 w 125"/>
                <a:gd name="T3" fmla="*/ 0 h 133"/>
                <a:gd name="T4" fmla="*/ 0 w 125"/>
                <a:gd name="T5" fmla="*/ 133 h 133"/>
              </a:gdLst>
              <a:ahLst/>
              <a:cxnLst>
                <a:cxn ang="0">
                  <a:pos x="T0" y="T1"/>
                </a:cxn>
                <a:cxn ang="0">
                  <a:pos x="T2" y="T3"/>
                </a:cxn>
                <a:cxn ang="0">
                  <a:pos x="T4" y="T5"/>
                </a:cxn>
              </a:cxnLst>
              <a:rect l="0" t="0" r="r" b="b"/>
              <a:pathLst>
                <a:path w="125" h="133">
                  <a:moveTo>
                    <a:pt x="125" y="0"/>
                  </a:moveTo>
                  <a:lnTo>
                    <a:pt x="0" y="0"/>
                  </a:lnTo>
                  <a:lnTo>
                    <a:pt x="0" y="133"/>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0" name="Oval 98"/>
            <p:cNvSpPr>
              <a:spLocks noChangeArrowheads="1"/>
            </p:cNvSpPr>
            <p:nvPr/>
          </p:nvSpPr>
          <p:spPr bwMode="auto">
            <a:xfrm flipV="1">
              <a:off x="4845" y="4169"/>
              <a:ext cx="42" cy="4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1" name="Line 99"/>
            <p:cNvSpPr>
              <a:spLocks noChangeShapeType="1"/>
            </p:cNvSpPr>
            <p:nvPr/>
          </p:nvSpPr>
          <p:spPr bwMode="auto">
            <a:xfrm>
              <a:off x="5409" y="3941"/>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2" name="Oval 100"/>
            <p:cNvSpPr>
              <a:spLocks noChangeArrowheads="1"/>
            </p:cNvSpPr>
            <p:nvPr/>
          </p:nvSpPr>
          <p:spPr bwMode="auto">
            <a:xfrm flipV="1">
              <a:off x="5605" y="3920"/>
              <a:ext cx="42" cy="4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3" name="Freeform 101"/>
            <p:cNvSpPr>
              <a:spLocks/>
            </p:cNvSpPr>
            <p:nvPr/>
          </p:nvSpPr>
          <p:spPr bwMode="auto">
            <a:xfrm flipH="1">
              <a:off x="5187" y="3456"/>
              <a:ext cx="280" cy="492"/>
            </a:xfrm>
            <a:custGeom>
              <a:avLst/>
              <a:gdLst>
                <a:gd name="T0" fmla="*/ 288 w 288"/>
                <a:gd name="T1" fmla="*/ 0 h 384"/>
                <a:gd name="T2" fmla="*/ 0 w 288"/>
                <a:gd name="T3" fmla="*/ 0 h 384"/>
                <a:gd name="T4" fmla="*/ 0 w 288"/>
                <a:gd name="T5" fmla="*/ 384 h 384"/>
              </a:gdLst>
              <a:ahLst/>
              <a:cxnLst>
                <a:cxn ang="0">
                  <a:pos x="T0" y="T1"/>
                </a:cxn>
                <a:cxn ang="0">
                  <a:pos x="T2" y="T3"/>
                </a:cxn>
                <a:cxn ang="0">
                  <a:pos x="T4" y="T5"/>
                </a:cxn>
              </a:cxnLst>
              <a:rect l="0" t="0" r="r" b="b"/>
              <a:pathLst>
                <a:path w="288" h="384">
                  <a:moveTo>
                    <a:pt x="288" y="0"/>
                  </a:moveTo>
                  <a:lnTo>
                    <a:pt x="0" y="0"/>
                  </a:lnTo>
                  <a:lnTo>
                    <a:pt x="0" y="3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78" name="Group 106"/>
          <p:cNvGrpSpPr>
            <a:grpSpLocks/>
          </p:cNvGrpSpPr>
          <p:nvPr/>
        </p:nvGrpSpPr>
        <p:grpSpPr bwMode="auto">
          <a:xfrm>
            <a:off x="3430588" y="3703638"/>
            <a:ext cx="1219200" cy="225425"/>
            <a:chOff x="2145" y="1402"/>
            <a:chExt cx="768" cy="142"/>
          </a:xfrm>
        </p:grpSpPr>
        <p:sp>
          <p:nvSpPr>
            <p:cNvPr id="3176" name="Freeform 104"/>
            <p:cNvSpPr>
              <a:spLocks/>
            </p:cNvSpPr>
            <p:nvPr/>
          </p:nvSpPr>
          <p:spPr bwMode="auto">
            <a:xfrm>
              <a:off x="2421" y="1402"/>
              <a:ext cx="492" cy="134"/>
            </a:xfrm>
            <a:custGeom>
              <a:avLst/>
              <a:gdLst>
                <a:gd name="T0" fmla="*/ 0 w 492"/>
                <a:gd name="T1" fmla="*/ 134 h 134"/>
                <a:gd name="T2" fmla="*/ 58 w 492"/>
                <a:gd name="T3" fmla="*/ 51 h 134"/>
                <a:gd name="T4" fmla="*/ 175 w 492"/>
                <a:gd name="T5" fmla="*/ 17 h 134"/>
                <a:gd name="T6" fmla="*/ 492 w 492"/>
                <a:gd name="T7" fmla="*/ 0 h 134"/>
              </a:gdLst>
              <a:ahLst/>
              <a:cxnLst>
                <a:cxn ang="0">
                  <a:pos x="T0" y="T1"/>
                </a:cxn>
                <a:cxn ang="0">
                  <a:pos x="T2" y="T3"/>
                </a:cxn>
                <a:cxn ang="0">
                  <a:pos x="T4" y="T5"/>
                </a:cxn>
                <a:cxn ang="0">
                  <a:pos x="T6" y="T7"/>
                </a:cxn>
              </a:cxnLst>
              <a:rect l="0" t="0" r="r" b="b"/>
              <a:pathLst>
                <a:path w="492" h="134">
                  <a:moveTo>
                    <a:pt x="0" y="134"/>
                  </a:moveTo>
                  <a:cubicBezTo>
                    <a:pt x="14" y="102"/>
                    <a:pt x="29" y="70"/>
                    <a:pt x="58" y="51"/>
                  </a:cubicBezTo>
                  <a:cubicBezTo>
                    <a:pt x="87" y="32"/>
                    <a:pt x="103" y="25"/>
                    <a:pt x="175" y="17"/>
                  </a:cubicBezTo>
                  <a:cubicBezTo>
                    <a:pt x="247" y="9"/>
                    <a:pt x="369" y="4"/>
                    <a:pt x="492" y="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 name="Line 105"/>
            <p:cNvSpPr>
              <a:spLocks noChangeShapeType="1"/>
            </p:cNvSpPr>
            <p:nvPr/>
          </p:nvSpPr>
          <p:spPr bwMode="auto">
            <a:xfrm flipH="1">
              <a:off x="2145" y="1544"/>
              <a:ext cx="276"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84" name="Group 112"/>
          <p:cNvGrpSpPr>
            <a:grpSpLocks/>
          </p:cNvGrpSpPr>
          <p:nvPr/>
        </p:nvGrpSpPr>
        <p:grpSpPr bwMode="auto">
          <a:xfrm>
            <a:off x="7286625" y="3384550"/>
            <a:ext cx="1247775" cy="544513"/>
            <a:chOff x="4590" y="884"/>
            <a:chExt cx="786" cy="343"/>
          </a:xfrm>
        </p:grpSpPr>
        <p:sp>
          <p:nvSpPr>
            <p:cNvPr id="3180" name="Freeform 108"/>
            <p:cNvSpPr>
              <a:spLocks/>
            </p:cNvSpPr>
            <p:nvPr/>
          </p:nvSpPr>
          <p:spPr bwMode="auto">
            <a:xfrm>
              <a:off x="4866" y="901"/>
              <a:ext cx="241" cy="315"/>
            </a:xfrm>
            <a:custGeom>
              <a:avLst/>
              <a:gdLst>
                <a:gd name="T0" fmla="*/ 0 w 492"/>
                <a:gd name="T1" fmla="*/ 134 h 134"/>
                <a:gd name="T2" fmla="*/ 58 w 492"/>
                <a:gd name="T3" fmla="*/ 51 h 134"/>
                <a:gd name="T4" fmla="*/ 175 w 492"/>
                <a:gd name="T5" fmla="*/ 17 h 134"/>
                <a:gd name="T6" fmla="*/ 492 w 492"/>
                <a:gd name="T7" fmla="*/ 0 h 134"/>
              </a:gdLst>
              <a:ahLst/>
              <a:cxnLst>
                <a:cxn ang="0">
                  <a:pos x="T0" y="T1"/>
                </a:cxn>
                <a:cxn ang="0">
                  <a:pos x="T2" y="T3"/>
                </a:cxn>
                <a:cxn ang="0">
                  <a:pos x="T4" y="T5"/>
                </a:cxn>
                <a:cxn ang="0">
                  <a:pos x="T6" y="T7"/>
                </a:cxn>
              </a:cxnLst>
              <a:rect l="0" t="0" r="r" b="b"/>
              <a:pathLst>
                <a:path w="492" h="134">
                  <a:moveTo>
                    <a:pt x="0" y="134"/>
                  </a:moveTo>
                  <a:cubicBezTo>
                    <a:pt x="14" y="102"/>
                    <a:pt x="29" y="70"/>
                    <a:pt x="58" y="51"/>
                  </a:cubicBezTo>
                  <a:cubicBezTo>
                    <a:pt x="87" y="32"/>
                    <a:pt x="103" y="25"/>
                    <a:pt x="175" y="17"/>
                  </a:cubicBezTo>
                  <a:cubicBezTo>
                    <a:pt x="247" y="9"/>
                    <a:pt x="369" y="4"/>
                    <a:pt x="492" y="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 name="Line 109"/>
            <p:cNvSpPr>
              <a:spLocks noChangeShapeType="1"/>
            </p:cNvSpPr>
            <p:nvPr/>
          </p:nvSpPr>
          <p:spPr bwMode="auto">
            <a:xfrm flipH="1">
              <a:off x="4590" y="1227"/>
              <a:ext cx="276"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 name="Freeform 111"/>
            <p:cNvSpPr>
              <a:spLocks/>
            </p:cNvSpPr>
            <p:nvPr/>
          </p:nvSpPr>
          <p:spPr bwMode="auto">
            <a:xfrm>
              <a:off x="5092" y="884"/>
              <a:ext cx="284" cy="17"/>
            </a:xfrm>
            <a:custGeom>
              <a:avLst/>
              <a:gdLst>
                <a:gd name="T0" fmla="*/ 0 w 284"/>
                <a:gd name="T1" fmla="*/ 17 h 17"/>
                <a:gd name="T2" fmla="*/ 159 w 284"/>
                <a:gd name="T3" fmla="*/ 1 h 17"/>
                <a:gd name="T4" fmla="*/ 284 w 284"/>
                <a:gd name="T5" fmla="*/ 9 h 17"/>
              </a:gdLst>
              <a:ahLst/>
              <a:cxnLst>
                <a:cxn ang="0">
                  <a:pos x="T0" y="T1"/>
                </a:cxn>
                <a:cxn ang="0">
                  <a:pos x="T2" y="T3"/>
                </a:cxn>
                <a:cxn ang="0">
                  <a:pos x="T4" y="T5"/>
                </a:cxn>
              </a:cxnLst>
              <a:rect l="0" t="0" r="r" b="b"/>
              <a:pathLst>
                <a:path w="284" h="17">
                  <a:moveTo>
                    <a:pt x="0" y="17"/>
                  </a:moveTo>
                  <a:cubicBezTo>
                    <a:pt x="56" y="9"/>
                    <a:pt x="112" y="2"/>
                    <a:pt x="159" y="1"/>
                  </a:cubicBezTo>
                  <a:cubicBezTo>
                    <a:pt x="206" y="0"/>
                    <a:pt x="245" y="4"/>
                    <a:pt x="284" y="9"/>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91" name="Rectangle 119"/>
          <p:cNvSpPr>
            <a:spLocks noChangeArrowheads="1"/>
          </p:cNvSpPr>
          <p:nvPr/>
        </p:nvSpPr>
        <p:spPr bwMode="auto">
          <a:xfrm>
            <a:off x="0" y="0"/>
            <a:ext cx="7262813" cy="782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3" name="Text Box 121"/>
          <p:cNvSpPr txBox="1">
            <a:spLocks noChangeArrowheads="1"/>
          </p:cNvSpPr>
          <p:nvPr/>
        </p:nvSpPr>
        <p:spPr bwMode="auto">
          <a:xfrm>
            <a:off x="150812" y="1978024"/>
            <a:ext cx="83375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dirty="0" smtClean="0">
                <a:solidFill>
                  <a:srgbClr val="FF3300"/>
                </a:solidFill>
                <a:latin typeface="+mn-lt"/>
              </a:rPr>
              <a:t>Lowering </a:t>
            </a:r>
            <a:r>
              <a:rPr lang="it-IT" altLang="en-US" sz="2400" dirty="0">
                <a:solidFill>
                  <a:srgbClr val="FF3300"/>
                </a:solidFill>
                <a:latin typeface="+mn-lt"/>
              </a:rPr>
              <a:t>charge trapping probability in the bulk</a:t>
            </a:r>
          </a:p>
          <a:p>
            <a:pPr>
              <a:spcBef>
                <a:spcPct val="50000"/>
              </a:spcBef>
            </a:pPr>
            <a:r>
              <a:rPr lang="it-IT" altLang="en-US" sz="2400" dirty="0">
                <a:solidFill>
                  <a:srgbClr val="FF3300"/>
                </a:solidFill>
                <a:latin typeface="+mn-lt"/>
              </a:rPr>
              <a:t>Thus: increasing collection efficiency</a:t>
            </a:r>
          </a:p>
        </p:txBody>
      </p:sp>
      <p:sp>
        <p:nvSpPr>
          <p:cNvPr id="3202" name="Text Box 130"/>
          <p:cNvSpPr txBox="1">
            <a:spLocks noChangeArrowheads="1"/>
          </p:cNvSpPr>
          <p:nvPr/>
        </p:nvSpPr>
        <p:spPr bwMode="auto">
          <a:xfrm>
            <a:off x="150812" y="425449"/>
            <a:ext cx="88136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en-US" sz="2400" dirty="0">
                <a:solidFill>
                  <a:schemeClr val="accent2"/>
                </a:solidFill>
                <a:latin typeface="+mj-lt"/>
              </a:rPr>
              <a:t>Since their very introduction (1997), 3D achitectures for silicon was intended to solve problems of radiation hardness in silicon </a:t>
            </a:r>
            <a:r>
              <a:rPr lang="it-IT" altLang="en-US" sz="2400" dirty="0" smtClean="0">
                <a:solidFill>
                  <a:schemeClr val="accent2"/>
                </a:solidFill>
                <a:latin typeface="+mj-lt"/>
              </a:rPr>
              <a:t>detectors.</a:t>
            </a:r>
            <a:endParaRPr lang="it-IT" altLang="en-US" sz="2400" dirty="0">
              <a:solidFill>
                <a:schemeClr val="accent2"/>
              </a:solidFill>
              <a:latin typeface="+mj-lt"/>
            </a:endParaRPr>
          </a:p>
        </p:txBody>
      </p:sp>
      <p:sp>
        <p:nvSpPr>
          <p:cNvPr id="3204" name="Text Box 132"/>
          <p:cNvSpPr txBox="1">
            <a:spLocks noChangeArrowheads="1"/>
          </p:cNvSpPr>
          <p:nvPr/>
        </p:nvSpPr>
        <p:spPr bwMode="auto">
          <a:xfrm>
            <a:off x="674687" y="-63501"/>
            <a:ext cx="676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en-US" sz="2400" dirty="0">
                <a:solidFill>
                  <a:srgbClr val="FF3300"/>
                </a:solidFill>
                <a:latin typeface="+mn-lt"/>
                <a:ea typeface="Segoe UI" panose="020B0502040204020203" pitchFamily="34" charset="0"/>
                <a:cs typeface="Segoe UI" panose="020B0502040204020203" pitchFamily="34" charset="0"/>
              </a:rPr>
              <a:t>Why a 3D architecture for diamond trackers?</a:t>
            </a:r>
          </a:p>
        </p:txBody>
      </p:sp>
      <p:sp>
        <p:nvSpPr>
          <p:cNvPr id="3206" name="Text Box 134"/>
          <p:cNvSpPr txBox="1">
            <a:spLocks noChangeArrowheads="1"/>
          </p:cNvSpPr>
          <p:nvPr/>
        </p:nvSpPr>
        <p:spPr bwMode="auto">
          <a:xfrm>
            <a:off x="214313" y="6491288"/>
            <a:ext cx="5605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a:t>
            </a:r>
            <a:r>
              <a:rPr lang="en-US" altLang="en-US" dirty="0" err="1"/>
              <a:t>Nucl</a:t>
            </a:r>
            <a:r>
              <a:rPr lang="en-US" altLang="en-US" dirty="0"/>
              <a:t>. Instr. and Meth. A 395 pp 328-343 (1997)</a:t>
            </a:r>
            <a:r>
              <a:rPr lang="it-IT" altLang="en-US" dirty="0"/>
              <a:t> )</a:t>
            </a:r>
          </a:p>
        </p:txBody>
      </p:sp>
    </p:spTree>
    <p:extLst>
      <p:ext uri="{BB962C8B-B14F-4D97-AF65-F5344CB8AC3E}">
        <p14:creationId xmlns:p14="http://schemas.microsoft.com/office/powerpoint/2010/main" val="29579272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193"/>
                                        </p:tgtEl>
                                        <p:attrNameLst>
                                          <p:attrName>style.visibility</p:attrName>
                                        </p:attrNameLst>
                                      </p:cBhvr>
                                      <p:to>
                                        <p:strVal val="visible"/>
                                      </p:to>
                                    </p:set>
                                    <p:animEffect transition="in" filter="strips(downLeft)">
                                      <p:cBhvr>
                                        <p:cTn id="7" dur="500"/>
                                        <p:tgtEl>
                                          <p:spTgt spid="3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3"/>
                                        </p:tgtEl>
                                        <p:attrNameLst>
                                          <p:attrName>style.visibility</p:attrName>
                                        </p:attrNameLst>
                                      </p:cBhvr>
                                      <p:to>
                                        <p:strVal val="visible"/>
                                      </p:to>
                                    </p:set>
                                    <p:animEffect transition="in" filter="fade">
                                      <p:cBhvr>
                                        <p:cTn id="12" dur="500"/>
                                        <p:tgtEl>
                                          <p:spTgt spid="3083"/>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3083"/>
                                        </p:tgtEl>
                                        <p:attrNameLst>
                                          <p:attrName>style.visibility</p:attrName>
                                        </p:attrNameLst>
                                      </p:cBhvr>
                                      <p:to>
                                        <p:strVal val="visible"/>
                                      </p:to>
                                    </p:set>
                                    <p:animEffect transition="in" filter="fade">
                                      <p:cBhvr>
                                        <p:cTn id="15" dur="500"/>
                                        <p:tgtEl>
                                          <p:spTgt spid="3083"/>
                                        </p:tgtEl>
                                      </p:cBhvr>
                                    </p:animEffect>
                                  </p:childTnLst>
                                </p:cTn>
                              </p:par>
                              <p:par>
                                <p:cTn id="16" presetID="10" presetClass="entr" presetSubtype="0" fill="hold" nodeType="withEffect">
                                  <p:stCondLst>
                                    <p:cond delay="0"/>
                                  </p:stCondLst>
                                  <p:childTnLst>
                                    <p:set>
                                      <p:cBhvr>
                                        <p:cTn id="17" dur="1" fill="hold">
                                          <p:stCondLst>
                                            <p:cond delay="0"/>
                                          </p:stCondLst>
                                        </p:cTn>
                                        <p:tgtEl>
                                          <p:spTgt spid="3133"/>
                                        </p:tgtEl>
                                        <p:attrNameLst>
                                          <p:attrName>style.visibility</p:attrName>
                                        </p:attrNameLst>
                                      </p:cBhvr>
                                      <p:to>
                                        <p:strVal val="visible"/>
                                      </p:to>
                                    </p:set>
                                    <p:animEffect transition="in" filter="fade">
                                      <p:cBhvr>
                                        <p:cTn id="18" dur="500"/>
                                        <p:tgtEl>
                                          <p:spTgt spid="3133"/>
                                        </p:tgtEl>
                                      </p:cBhvr>
                                    </p:animEffect>
                                  </p:childTnLst>
                                </p:cTn>
                              </p:par>
                              <p:par>
                                <p:cTn id="19" presetID="10" presetClass="entr" presetSubtype="0" fill="hold" nodeType="withEffect">
                                  <p:stCondLst>
                                    <p:cond delay="0"/>
                                  </p:stCondLst>
                                  <p:childTnLst>
                                    <p:set>
                                      <p:cBhvr>
                                        <p:cTn id="20" dur="1" fill="hold">
                                          <p:stCondLst>
                                            <p:cond delay="0"/>
                                          </p:stCondLst>
                                        </p:cTn>
                                        <p:tgtEl>
                                          <p:spTgt spid="3134"/>
                                        </p:tgtEl>
                                        <p:attrNameLst>
                                          <p:attrName>style.visibility</p:attrName>
                                        </p:attrNameLst>
                                      </p:cBhvr>
                                      <p:to>
                                        <p:strVal val="visible"/>
                                      </p:to>
                                    </p:set>
                                    <p:animEffect transition="in" filter="fade">
                                      <p:cBhvr>
                                        <p:cTn id="21" dur="500"/>
                                        <p:tgtEl>
                                          <p:spTgt spid="3134"/>
                                        </p:tgtEl>
                                      </p:cBhvr>
                                    </p:animEffect>
                                  </p:childTnLst>
                                </p:cTn>
                              </p:par>
                            </p:childTnLst>
                          </p:cTn>
                        </p:par>
                        <p:par>
                          <p:cTn id="22" fill="hold" nodeType="afterGroup">
                            <p:stCondLst>
                              <p:cond delay="500"/>
                            </p:stCondLst>
                            <p:childTnLst>
                              <p:par>
                                <p:cTn id="23" presetID="64" presetClass="path" presetSubtype="0" accel="50000" decel="50000" fill="hold" nodeType="afterEffect">
                                  <p:stCondLst>
                                    <p:cond delay="0"/>
                                  </p:stCondLst>
                                  <p:childTnLst>
                                    <p:animMotion origin="layout" path="M 4.16667E-6 8.80445E-7 L 4.16667E-6 -0.11492 " pathEditMode="relative" rAng="0" ptsTypes="AA">
                                      <p:cBhvr>
                                        <p:cTn id="24" dur="2000" fill="hold"/>
                                        <p:tgtEl>
                                          <p:spTgt spid="3134"/>
                                        </p:tgtEl>
                                        <p:attrNameLst>
                                          <p:attrName>ppt_x</p:attrName>
                                          <p:attrName>ppt_y</p:attrName>
                                        </p:attrNameLst>
                                      </p:cBhvr>
                                      <p:rCtr x="0" y="-5746"/>
                                    </p:animMotion>
                                  </p:childTnLst>
                                </p:cTn>
                              </p:par>
                              <p:par>
                                <p:cTn id="25" presetID="42" presetClass="path" presetSubtype="0" accel="50000" decel="50000" fill="hold" nodeType="withEffect">
                                  <p:stCondLst>
                                    <p:cond delay="0"/>
                                  </p:stCondLst>
                                  <p:childTnLst>
                                    <p:animMotion origin="layout" path="M -3.88889E-6 -4.73587E-6 L -3.88889E-6 0.11377 " pathEditMode="relative" rAng="0" ptsTypes="AA">
                                      <p:cBhvr>
                                        <p:cTn id="26" dur="2000" fill="hold"/>
                                        <p:tgtEl>
                                          <p:spTgt spid="3133"/>
                                        </p:tgtEl>
                                        <p:attrNameLst>
                                          <p:attrName>ppt_x</p:attrName>
                                          <p:attrName>ppt_y</p:attrName>
                                        </p:attrNameLst>
                                      </p:cBhvr>
                                      <p:rCtr x="0" y="5677"/>
                                    </p:animMotion>
                                  </p:childTnLst>
                                </p:cTn>
                              </p:par>
                              <p:par>
                                <p:cTn id="27" presetID="18" presetClass="entr" presetSubtype="3" fill="hold" nodeType="withEffect">
                                  <p:stCondLst>
                                    <p:cond delay="0"/>
                                  </p:stCondLst>
                                  <p:childTnLst>
                                    <p:set>
                                      <p:cBhvr>
                                        <p:cTn id="28" dur="1" fill="hold">
                                          <p:stCondLst>
                                            <p:cond delay="0"/>
                                          </p:stCondLst>
                                        </p:cTn>
                                        <p:tgtEl>
                                          <p:spTgt spid="3178"/>
                                        </p:tgtEl>
                                        <p:attrNameLst>
                                          <p:attrName>style.visibility</p:attrName>
                                        </p:attrNameLst>
                                      </p:cBhvr>
                                      <p:to>
                                        <p:strVal val="visible"/>
                                      </p:to>
                                    </p:set>
                                    <p:animEffect transition="in" filter="strips(upRight)">
                                      <p:cBhvr>
                                        <p:cTn id="29" dur="2000"/>
                                        <p:tgtEl>
                                          <p:spTgt spid="317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49"/>
                                        </p:tgtEl>
                                        <p:attrNameLst>
                                          <p:attrName>style.visibility</p:attrName>
                                        </p:attrNameLst>
                                      </p:cBhvr>
                                      <p:to>
                                        <p:strVal val="visible"/>
                                      </p:to>
                                    </p:set>
                                    <p:animEffect transition="in" filter="fade">
                                      <p:cBhvr>
                                        <p:cTn id="34" dur="500"/>
                                        <p:tgtEl>
                                          <p:spTgt spid="3149"/>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3149"/>
                                        </p:tgtEl>
                                        <p:attrNameLst>
                                          <p:attrName>style.visibility</p:attrName>
                                        </p:attrNameLst>
                                      </p:cBhvr>
                                      <p:to>
                                        <p:strVal val="visible"/>
                                      </p:to>
                                    </p:set>
                                    <p:animEffect transition="in" filter="fade">
                                      <p:cBhvr>
                                        <p:cTn id="37" dur="500"/>
                                        <p:tgtEl>
                                          <p:spTgt spid="3149"/>
                                        </p:tgtEl>
                                      </p:cBhvr>
                                    </p:animEffect>
                                  </p:childTnLst>
                                </p:cTn>
                              </p:par>
                              <p:par>
                                <p:cTn id="38" presetID="10" presetClass="entr" presetSubtype="0" fill="hold" nodeType="withEffect">
                                  <p:stCondLst>
                                    <p:cond delay="0"/>
                                  </p:stCondLst>
                                  <p:childTnLst>
                                    <p:set>
                                      <p:cBhvr>
                                        <p:cTn id="39" dur="1" fill="hold">
                                          <p:stCondLst>
                                            <p:cond delay="0"/>
                                          </p:stCondLst>
                                        </p:cTn>
                                        <p:tgtEl>
                                          <p:spTgt spid="3137"/>
                                        </p:tgtEl>
                                        <p:attrNameLst>
                                          <p:attrName>style.visibility</p:attrName>
                                        </p:attrNameLst>
                                      </p:cBhvr>
                                      <p:to>
                                        <p:strVal val="visible"/>
                                      </p:to>
                                    </p:set>
                                    <p:animEffect transition="in" filter="fade">
                                      <p:cBhvr>
                                        <p:cTn id="40" dur="500"/>
                                        <p:tgtEl>
                                          <p:spTgt spid="3137"/>
                                        </p:tgtEl>
                                      </p:cBhvr>
                                    </p:animEffect>
                                  </p:childTnLst>
                                </p:cTn>
                              </p:par>
                              <p:par>
                                <p:cTn id="41" presetID="10" presetClass="entr" presetSubtype="0" fill="hold" nodeType="withEffect">
                                  <p:stCondLst>
                                    <p:cond delay="0"/>
                                  </p:stCondLst>
                                  <p:childTnLst>
                                    <p:set>
                                      <p:cBhvr>
                                        <p:cTn id="42" dur="1" fill="hold">
                                          <p:stCondLst>
                                            <p:cond delay="0"/>
                                          </p:stCondLst>
                                        </p:cTn>
                                        <p:tgtEl>
                                          <p:spTgt spid="3143"/>
                                        </p:tgtEl>
                                        <p:attrNameLst>
                                          <p:attrName>style.visibility</p:attrName>
                                        </p:attrNameLst>
                                      </p:cBhvr>
                                      <p:to>
                                        <p:strVal val="visible"/>
                                      </p:to>
                                    </p:set>
                                    <p:animEffect transition="in" filter="fade">
                                      <p:cBhvr>
                                        <p:cTn id="43" dur="500"/>
                                        <p:tgtEl>
                                          <p:spTgt spid="3143"/>
                                        </p:tgtEl>
                                      </p:cBhvr>
                                    </p:animEffect>
                                  </p:childTnLst>
                                </p:cTn>
                              </p:par>
                            </p:childTnLst>
                          </p:cTn>
                        </p:par>
                        <p:par>
                          <p:cTn id="44" fill="hold" nodeType="afterGroup">
                            <p:stCondLst>
                              <p:cond delay="500"/>
                            </p:stCondLst>
                            <p:childTnLst>
                              <p:par>
                                <p:cTn id="45" presetID="64" presetClass="path" presetSubtype="0" accel="50000" decel="50000" fill="hold" nodeType="afterEffect">
                                  <p:stCondLst>
                                    <p:cond delay="0"/>
                                  </p:stCondLst>
                                  <p:childTnLst>
                                    <p:animMotion origin="layout" path="M 1.94444E-6 8.80445E-7 L -0.0592 -0.00371 " pathEditMode="relative" rAng="0" ptsTypes="AA">
                                      <p:cBhvr>
                                        <p:cTn id="46" dur="2000" fill="hold"/>
                                        <p:tgtEl>
                                          <p:spTgt spid="3143"/>
                                        </p:tgtEl>
                                        <p:attrNameLst>
                                          <p:attrName>ppt_x</p:attrName>
                                          <p:attrName>ppt_y</p:attrName>
                                        </p:attrNameLst>
                                      </p:cBhvr>
                                      <p:rCtr x="-2969" y="-185"/>
                                    </p:animMotion>
                                  </p:childTnLst>
                                </p:cTn>
                              </p:par>
                              <p:par>
                                <p:cTn id="47" presetID="42" presetClass="path" presetSubtype="0" accel="50000" decel="50000" fill="hold" nodeType="withEffect">
                                  <p:stCondLst>
                                    <p:cond delay="0"/>
                                  </p:stCondLst>
                                  <p:childTnLst>
                                    <p:animMotion origin="layout" path="M 3.88889E-6 -4.73587E-6 L 0.06493 0.00255 " pathEditMode="relative" rAng="0" ptsTypes="AA">
                                      <p:cBhvr>
                                        <p:cTn id="48" dur="2000" fill="hold"/>
                                        <p:tgtEl>
                                          <p:spTgt spid="3137"/>
                                        </p:tgtEl>
                                        <p:attrNameLst>
                                          <p:attrName>ppt_x</p:attrName>
                                          <p:attrName>ppt_y</p:attrName>
                                        </p:attrNameLst>
                                      </p:cBhvr>
                                      <p:rCtr x="3247" y="116"/>
                                    </p:animMotion>
                                  </p:childTnLst>
                                </p:cTn>
                              </p:par>
                              <p:par>
                                <p:cTn id="49" presetID="18" presetClass="entr" presetSubtype="3" fill="hold" nodeType="withEffect">
                                  <p:stCondLst>
                                    <p:cond delay="0"/>
                                  </p:stCondLst>
                                  <p:childTnLst>
                                    <p:set>
                                      <p:cBhvr>
                                        <p:cTn id="50" dur="1" fill="hold">
                                          <p:stCondLst>
                                            <p:cond delay="0"/>
                                          </p:stCondLst>
                                        </p:cTn>
                                        <p:tgtEl>
                                          <p:spTgt spid="3184"/>
                                        </p:tgtEl>
                                        <p:attrNameLst>
                                          <p:attrName>style.visibility</p:attrName>
                                        </p:attrNameLst>
                                      </p:cBhvr>
                                      <p:to>
                                        <p:strVal val="visible"/>
                                      </p:to>
                                    </p:set>
                                    <p:animEffect transition="in" filter="strips(upRight)">
                                      <p:cBhvr>
                                        <p:cTn id="51" dur="2000"/>
                                        <p:tgtEl>
                                          <p:spTgt spid="3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P spid="3083" grpId="1" animBg="1"/>
      <p:bldP spid="3149" grpId="0" animBg="1"/>
      <p:bldP spid="3149" grpId="1" animBg="1"/>
      <p:bldP spid="31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Text Box 10"/>
          <p:cNvSpPr txBox="1">
            <a:spLocks noChangeArrowheads="1"/>
          </p:cNvSpPr>
          <p:nvPr/>
        </p:nvSpPr>
        <p:spPr bwMode="auto">
          <a:xfrm>
            <a:off x="64392" y="4613185"/>
            <a:ext cx="89721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it-IT" altLang="en-US" dirty="0" smtClean="0">
                <a:solidFill>
                  <a:srgbClr val="333399"/>
                </a:solidFill>
                <a:latin typeface="+mn-lt"/>
              </a:rPr>
              <a:t>Since 2009, a simple 3D pulsed laser technique has been made avalilable for microfabrication of 3D graphitic structures in the </a:t>
            </a:r>
            <a:r>
              <a:rPr lang="it-IT" altLang="en-US" dirty="0" smtClean="0">
                <a:solidFill>
                  <a:srgbClr val="FF3300"/>
                </a:solidFill>
                <a:latin typeface="+mn-lt"/>
              </a:rPr>
              <a:t>bulk</a:t>
            </a:r>
            <a:r>
              <a:rPr lang="it-IT" altLang="en-US" dirty="0" smtClean="0">
                <a:solidFill>
                  <a:srgbClr val="333399"/>
                </a:solidFill>
                <a:latin typeface="+mn-lt"/>
              </a:rPr>
              <a:t> Diamond (for optical applications)</a:t>
            </a:r>
          </a:p>
        </p:txBody>
      </p:sp>
      <p:sp>
        <p:nvSpPr>
          <p:cNvPr id="5131" name="Text Box 11"/>
          <p:cNvSpPr txBox="1">
            <a:spLocks noChangeArrowheads="1"/>
          </p:cNvSpPr>
          <p:nvPr/>
        </p:nvSpPr>
        <p:spPr bwMode="auto">
          <a:xfrm>
            <a:off x="64392" y="5536515"/>
            <a:ext cx="90796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1400" dirty="0" smtClean="0">
                <a:solidFill>
                  <a:srgbClr val="000000"/>
                </a:solidFill>
                <a:latin typeface="+mn-lt"/>
              </a:rPr>
              <a:t>T.V. </a:t>
            </a:r>
            <a:r>
              <a:rPr lang="en-US" altLang="en-US" sz="1400" dirty="0" err="1" smtClean="0">
                <a:solidFill>
                  <a:srgbClr val="000000"/>
                </a:solidFill>
                <a:latin typeface="+mn-lt"/>
              </a:rPr>
              <a:t>Kononenko</a:t>
            </a:r>
            <a:r>
              <a:rPr lang="en-US" altLang="en-US" sz="1400" dirty="0" smtClean="0">
                <a:solidFill>
                  <a:srgbClr val="000000"/>
                </a:solidFill>
                <a:latin typeface="+mn-lt"/>
              </a:rPr>
              <a:t> et al., Femtosecond laser </a:t>
            </a:r>
            <a:r>
              <a:rPr lang="en-US" altLang="en-US" sz="1400" dirty="0" err="1" smtClean="0">
                <a:solidFill>
                  <a:srgbClr val="000000"/>
                </a:solidFill>
                <a:latin typeface="+mn-lt"/>
              </a:rPr>
              <a:t>microstructuring</a:t>
            </a:r>
            <a:r>
              <a:rPr lang="en-US" altLang="en-US" sz="1400" dirty="0" smtClean="0">
                <a:solidFill>
                  <a:srgbClr val="000000"/>
                </a:solidFill>
                <a:latin typeface="+mn-lt"/>
              </a:rPr>
              <a:t> in the bulk of diamond, Diamond and </a:t>
            </a:r>
            <a:r>
              <a:rPr lang="en-US" altLang="en-US" sz="1400" dirty="0" err="1" smtClean="0">
                <a:solidFill>
                  <a:srgbClr val="000000"/>
                </a:solidFill>
                <a:latin typeface="+mn-lt"/>
              </a:rPr>
              <a:t>Relat</a:t>
            </a:r>
            <a:r>
              <a:rPr lang="en-US" altLang="en-US" sz="1400" dirty="0" smtClean="0">
                <a:solidFill>
                  <a:srgbClr val="000000"/>
                </a:solidFill>
                <a:latin typeface="+mn-lt"/>
              </a:rPr>
              <a:t>. Mater. 18 (2009) 196–199</a:t>
            </a:r>
            <a:r>
              <a:rPr lang="it-IT" altLang="en-US" sz="1400" dirty="0" smtClean="0">
                <a:solidFill>
                  <a:srgbClr val="000000"/>
                </a:solidFill>
                <a:latin typeface="+mn-lt"/>
              </a:rPr>
              <a:t> </a:t>
            </a:r>
          </a:p>
        </p:txBody>
      </p:sp>
      <p:sp>
        <p:nvSpPr>
          <p:cNvPr id="5142" name="Oval 22"/>
          <p:cNvSpPr>
            <a:spLocks noChangeArrowheads="1"/>
          </p:cNvSpPr>
          <p:nvPr/>
        </p:nvSpPr>
        <p:spPr bwMode="auto">
          <a:xfrm>
            <a:off x="4638675" y="2659063"/>
            <a:ext cx="133350" cy="2095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endParaRPr>
          </a:p>
        </p:txBody>
      </p:sp>
      <p:sp>
        <p:nvSpPr>
          <p:cNvPr id="5145" name="Text Box 25"/>
          <p:cNvSpPr txBox="1">
            <a:spLocks noChangeArrowheads="1"/>
          </p:cNvSpPr>
          <p:nvPr/>
        </p:nvSpPr>
        <p:spPr bwMode="auto">
          <a:xfrm>
            <a:off x="687387" y="58738"/>
            <a:ext cx="667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it-IT" altLang="en-US" sz="2400" dirty="0" smtClean="0">
                <a:solidFill>
                  <a:srgbClr val="D5D000"/>
                </a:solidFill>
                <a:latin typeface="Comic Sans MS" pitchFamily="66" charset="0"/>
              </a:rPr>
              <a:t>How it is made</a:t>
            </a:r>
          </a:p>
        </p:txBody>
      </p:sp>
      <p:sp>
        <p:nvSpPr>
          <p:cNvPr id="5147" name="Text Box 27"/>
          <p:cNvSpPr txBox="1">
            <a:spLocks noChangeArrowheads="1"/>
          </p:cNvSpPr>
          <p:nvPr/>
        </p:nvSpPr>
        <p:spPr bwMode="auto">
          <a:xfrm>
            <a:off x="64392" y="6073804"/>
            <a:ext cx="89721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it-IT" altLang="en-US" dirty="0">
                <a:solidFill>
                  <a:srgbClr val="FF0000"/>
                </a:solidFill>
                <a:latin typeface="+mn-lt"/>
              </a:rPr>
              <a:t>T</a:t>
            </a:r>
            <a:r>
              <a:rPr lang="it-IT" altLang="en-US" dirty="0" smtClean="0">
                <a:solidFill>
                  <a:srgbClr val="FF0000"/>
                </a:solidFill>
                <a:latin typeface="+mn-lt"/>
              </a:rPr>
              <a:t>his technique has been used  by the collaborators to make conductive electrodes for 3D detectors.</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92696"/>
            <a:ext cx="3514725" cy="246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336974"/>
            <a:ext cx="61150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58738"/>
            <a:ext cx="327977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49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strips(downLeft)">
                                      <p:cBhvr>
                                        <p:cTn id="7" dur="500"/>
                                        <p:tgtEl>
                                          <p:spTgt spid="5130"/>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strips(downLeft)">
                                      <p:cBhvr>
                                        <p:cTn id="11" dur="500"/>
                                        <p:tgtEl>
                                          <p:spTgt spid="5131"/>
                                        </p:tgtEl>
                                      </p:cBhvr>
                                    </p:animEffect>
                                  </p:childTnLst>
                                </p:cTn>
                              </p:par>
                              <p:par>
                                <p:cTn id="12" presetID="63" presetClass="path" presetSubtype="0" fill="hold" grpId="0" nodeType="withEffect">
                                  <p:stCondLst>
                                    <p:cond delay="0"/>
                                  </p:stCondLst>
                                  <p:childTnLst>
                                    <p:animMotion origin="layout" path="M -3.61111E-6 2.3355E-6 L 0.44705 0.0037 " pathEditMode="relative" rAng="0" ptsTypes="AA">
                                      <p:cBhvr>
                                        <p:cTn id="13" dur="2000" fill="hold"/>
                                        <p:tgtEl>
                                          <p:spTgt spid="5142"/>
                                        </p:tgtEl>
                                        <p:attrNameLst>
                                          <p:attrName>ppt_x</p:attrName>
                                          <p:attrName>ppt_y</p:attrName>
                                        </p:attrNameLst>
                                      </p:cBhvr>
                                      <p:rCtr x="22344" y="185"/>
                                    </p:animMotion>
                                  </p:childTnLst>
                                </p:cTn>
                              </p:par>
                              <p:par>
                                <p:cTn id="14" presetID="35" presetClass="emph" presetSubtype="0" repeatCount="indefinite" fill="hold" grpId="1" nodeType="withEffect">
                                  <p:stCondLst>
                                    <p:cond delay="0"/>
                                  </p:stCondLst>
                                  <p:endCondLst>
                                    <p:cond evt="onNext" delay="0">
                                      <p:tgtEl>
                                        <p:sldTgt/>
                                      </p:tgtEl>
                                    </p:cond>
                                  </p:endCondLst>
                                  <p:childTnLst>
                                    <p:anim calcmode="discrete" valueType="str">
                                      <p:cBhvr>
                                        <p:cTn id="15" dur="100" fill="hold"/>
                                        <p:tgtEl>
                                          <p:spTgt spid="5142"/>
                                        </p:tgtEl>
                                        <p:attrNameLst>
                                          <p:attrName>style.visibility</p:attrName>
                                        </p:attrNameLst>
                                      </p:cBhvr>
                                      <p:tavLst>
                                        <p:tav tm="0">
                                          <p:val>
                                            <p:strVal val="hidden"/>
                                          </p:val>
                                        </p:tav>
                                        <p:tav tm="50000">
                                          <p:val>
                                            <p:strVal val="visible"/>
                                          </p:val>
                                        </p:tav>
                                      </p:tavLst>
                                    </p:anim>
                                  </p:childTnLst>
                                </p:cTn>
                              </p:par>
                              <p:par>
                                <p:cTn id="16" presetID="1" presetClass="exit" presetSubtype="0" fill="hold" grpId="2" nodeType="withEffect">
                                  <p:stCondLst>
                                    <p:cond delay="0"/>
                                  </p:stCondLst>
                                  <p:childTnLst>
                                    <p:set>
                                      <p:cBhvr>
                                        <p:cTn id="17" dur="1" fill="hold">
                                          <p:stCondLst>
                                            <p:cond delay="0"/>
                                          </p:stCondLst>
                                        </p:cTn>
                                        <p:tgtEl>
                                          <p:spTgt spid="5142"/>
                                        </p:tgtEl>
                                        <p:attrNameLst>
                                          <p:attrName>style.visibility</p:attrName>
                                        </p:attrNameLst>
                                      </p:cBhvr>
                                      <p:to>
                                        <p:strVal val="hidden"/>
                                      </p:to>
                                    </p:set>
                                  </p:childTnLst>
                                </p:cTn>
                              </p:par>
                            </p:childTnLst>
                          </p:cTn>
                        </p:par>
                        <p:par>
                          <p:cTn id="18" fill="hold" nodeType="afterGroup">
                            <p:stCondLst>
                              <p:cond delay="2500"/>
                            </p:stCondLst>
                            <p:childTnLst>
                              <p:par>
                                <p:cTn id="19" presetID="18" presetClass="entr" presetSubtype="12" fill="hold" grpId="0" nodeType="afterEffect">
                                  <p:stCondLst>
                                    <p:cond delay="0"/>
                                  </p:stCondLst>
                                  <p:childTnLst>
                                    <p:set>
                                      <p:cBhvr>
                                        <p:cTn id="20" dur="1" fill="hold">
                                          <p:stCondLst>
                                            <p:cond delay="0"/>
                                          </p:stCondLst>
                                        </p:cTn>
                                        <p:tgtEl>
                                          <p:spTgt spid="5147"/>
                                        </p:tgtEl>
                                        <p:attrNameLst>
                                          <p:attrName>style.visibility</p:attrName>
                                        </p:attrNameLst>
                                      </p:cBhvr>
                                      <p:to>
                                        <p:strVal val="visible"/>
                                      </p:to>
                                    </p:set>
                                    <p:animEffect transition="in" filter="strips(downLeft)">
                                      <p:cBhvr>
                                        <p:cTn id="21" dur="500"/>
                                        <p:tgtEl>
                                          <p:spTgt spid="5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p:bldP spid="5142" grpId="0" animBg="1"/>
      <p:bldP spid="5142" grpId="1" animBg="1"/>
      <p:bldP spid="5142" grpId="2" animBg="1"/>
      <p:bldP spid="51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59" y="961782"/>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2286000" y="5181600"/>
            <a:ext cx="2514600" cy="838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310770" y="3461390"/>
            <a:ext cx="819149" cy="369332"/>
          </a:xfrm>
          <a:prstGeom prst="rect">
            <a:avLst/>
          </a:prstGeom>
          <a:noFill/>
        </p:spPr>
        <p:txBody>
          <a:bodyPr wrap="square" rtlCol="0">
            <a:spAutoFit/>
          </a:bodyPr>
          <a:lstStyle/>
          <a:p>
            <a:r>
              <a:rPr lang="it-IT" dirty="0" err="1" smtClean="0">
                <a:latin typeface="Symbol" panose="05050102010706020507" pitchFamily="18" charset="2"/>
              </a:rPr>
              <a:t>m</a:t>
            </a:r>
            <a:r>
              <a:rPr lang="it-IT" dirty="0" err="1" smtClean="0">
                <a:latin typeface="+mj-lt"/>
              </a:rPr>
              <a:t>s</a:t>
            </a:r>
            <a:endParaRPr lang="it-IT" dirty="0">
              <a:latin typeface="Symbol" panose="05050102010706020507" pitchFamily="18" charset="2"/>
            </a:endParaRPr>
          </a:p>
        </p:txBody>
      </p:sp>
      <p:sp>
        <p:nvSpPr>
          <p:cNvPr id="7" name="CasellaDiTesto 6"/>
          <p:cNvSpPr txBox="1"/>
          <p:nvPr/>
        </p:nvSpPr>
        <p:spPr>
          <a:xfrm rot="16200000">
            <a:off x="499109" y="1374036"/>
            <a:ext cx="723900" cy="369332"/>
          </a:xfrm>
          <a:prstGeom prst="rect">
            <a:avLst/>
          </a:prstGeom>
          <a:noFill/>
        </p:spPr>
        <p:txBody>
          <a:bodyPr wrap="square" rtlCol="0">
            <a:spAutoFit/>
          </a:bodyPr>
          <a:lstStyle/>
          <a:p>
            <a:r>
              <a:rPr lang="it-IT" dirty="0" err="1" smtClean="0">
                <a:latin typeface="+mj-lt"/>
              </a:rPr>
              <a:t>mA</a:t>
            </a:r>
            <a:endParaRPr lang="it-IT" dirty="0">
              <a:latin typeface="+mj-lt"/>
            </a:endParaRPr>
          </a:p>
        </p:txBody>
      </p:sp>
      <p:sp>
        <p:nvSpPr>
          <p:cNvPr id="6" name="Rettangolo 5"/>
          <p:cNvSpPr/>
          <p:nvPr/>
        </p:nvSpPr>
        <p:spPr>
          <a:xfrm>
            <a:off x="2286000" y="5105400"/>
            <a:ext cx="2514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2286000" y="6021977"/>
            <a:ext cx="2514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3419475" y="4270466"/>
            <a:ext cx="24765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3505200" y="3886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1 11"/>
          <p:cNvCxnSpPr>
            <a:stCxn id="10" idx="4"/>
            <a:endCxn id="8" idx="0"/>
          </p:cNvCxnSpPr>
          <p:nvPr/>
        </p:nvCxnSpPr>
        <p:spPr>
          <a:xfrm>
            <a:off x="3543300" y="3962400"/>
            <a:ext cx="0" cy="308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3543300" y="4803866"/>
            <a:ext cx="0" cy="308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3543300" y="4953000"/>
            <a:ext cx="17145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ttangolo 15"/>
          <p:cNvSpPr/>
          <p:nvPr/>
        </p:nvSpPr>
        <p:spPr>
          <a:xfrm>
            <a:off x="5257800" y="4803866"/>
            <a:ext cx="45719" cy="30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5410200" y="4803866"/>
            <a:ext cx="45719" cy="30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1 18"/>
          <p:cNvCxnSpPr/>
          <p:nvPr/>
        </p:nvCxnSpPr>
        <p:spPr>
          <a:xfrm>
            <a:off x="5455919" y="4953000"/>
            <a:ext cx="1714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5867400" y="48768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5867400" y="50292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3543300" y="6098177"/>
            <a:ext cx="0" cy="3080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048" name="Gruppo 2047"/>
          <p:cNvGrpSpPr/>
          <p:nvPr/>
        </p:nvGrpSpPr>
        <p:grpSpPr>
          <a:xfrm>
            <a:off x="6131106" y="5410200"/>
            <a:ext cx="445769" cy="304800"/>
            <a:chOff x="5715000" y="5410200"/>
            <a:chExt cx="445769" cy="304800"/>
          </a:xfrm>
        </p:grpSpPr>
        <p:cxnSp>
          <p:nvCxnSpPr>
            <p:cNvPr id="27" name="Connettore 1 26"/>
            <p:cNvCxnSpPr/>
            <p:nvPr/>
          </p:nvCxnSpPr>
          <p:spPr>
            <a:xfrm>
              <a:off x="5715000" y="5410200"/>
              <a:ext cx="445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a:off x="5791200" y="5576751"/>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5867400" y="5715000"/>
              <a:ext cx="1143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Gruppo 33"/>
          <p:cNvGrpSpPr/>
          <p:nvPr/>
        </p:nvGrpSpPr>
        <p:grpSpPr>
          <a:xfrm>
            <a:off x="3320415" y="6406243"/>
            <a:ext cx="445769" cy="304800"/>
            <a:chOff x="5715000" y="5410200"/>
            <a:chExt cx="445769" cy="304800"/>
          </a:xfrm>
        </p:grpSpPr>
        <p:cxnSp>
          <p:nvCxnSpPr>
            <p:cNvPr id="35" name="Connettore 1 34"/>
            <p:cNvCxnSpPr/>
            <p:nvPr/>
          </p:nvCxnSpPr>
          <p:spPr>
            <a:xfrm>
              <a:off x="5715000" y="5410200"/>
              <a:ext cx="445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a:off x="5791200" y="5576751"/>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a:off x="5867400" y="5715000"/>
              <a:ext cx="1143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8" name="Connettore 1 37"/>
          <p:cNvCxnSpPr/>
          <p:nvPr/>
        </p:nvCxnSpPr>
        <p:spPr>
          <a:xfrm>
            <a:off x="6353991" y="50292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051" name="CasellaDiTesto 2050"/>
          <p:cNvSpPr txBox="1"/>
          <p:nvPr/>
        </p:nvSpPr>
        <p:spPr>
          <a:xfrm>
            <a:off x="3543299" y="3701534"/>
            <a:ext cx="1752600" cy="369332"/>
          </a:xfrm>
          <a:prstGeom prst="rect">
            <a:avLst/>
          </a:prstGeom>
          <a:noFill/>
        </p:spPr>
        <p:txBody>
          <a:bodyPr wrap="square" rtlCol="0">
            <a:spAutoFit/>
          </a:bodyPr>
          <a:lstStyle/>
          <a:p>
            <a:r>
              <a:rPr lang="it-IT" dirty="0" smtClean="0"/>
              <a:t>500 V</a:t>
            </a:r>
            <a:endParaRPr lang="it-IT" dirty="0"/>
          </a:p>
        </p:txBody>
      </p:sp>
      <p:grpSp>
        <p:nvGrpSpPr>
          <p:cNvPr id="2076" name="Gruppo 2075"/>
          <p:cNvGrpSpPr/>
          <p:nvPr/>
        </p:nvGrpSpPr>
        <p:grpSpPr>
          <a:xfrm>
            <a:off x="6927850" y="3646056"/>
            <a:ext cx="1454150" cy="1449388"/>
            <a:chOff x="6659563" y="2863850"/>
            <a:chExt cx="1454150" cy="1449388"/>
          </a:xfrm>
        </p:grpSpPr>
        <p:sp>
          <p:nvSpPr>
            <p:cNvPr id="2056" name="Freeform 8"/>
            <p:cNvSpPr>
              <a:spLocks/>
            </p:cNvSpPr>
            <p:nvPr/>
          </p:nvSpPr>
          <p:spPr bwMode="auto">
            <a:xfrm>
              <a:off x="6888163" y="3316288"/>
              <a:ext cx="1225550" cy="996950"/>
            </a:xfrm>
            <a:custGeom>
              <a:avLst/>
              <a:gdLst>
                <a:gd name="T0" fmla="*/ 20 w 1545"/>
                <a:gd name="T1" fmla="*/ 0 h 1257"/>
                <a:gd name="T2" fmla="*/ 0 w 1545"/>
                <a:gd name="T3" fmla="*/ 0 h 1257"/>
                <a:gd name="T4" fmla="*/ 0 w 1545"/>
                <a:gd name="T5" fmla="*/ 21 h 1257"/>
                <a:gd name="T6" fmla="*/ 0 w 1545"/>
                <a:gd name="T7" fmla="*/ 1236 h 1257"/>
                <a:gd name="T8" fmla="*/ 0 w 1545"/>
                <a:gd name="T9" fmla="*/ 1257 h 1257"/>
                <a:gd name="T10" fmla="*/ 20 w 1545"/>
                <a:gd name="T11" fmla="*/ 1257 h 1257"/>
                <a:gd name="T12" fmla="*/ 1524 w 1545"/>
                <a:gd name="T13" fmla="*/ 1257 h 1257"/>
                <a:gd name="T14" fmla="*/ 1545 w 1545"/>
                <a:gd name="T15" fmla="*/ 1257 h 1257"/>
                <a:gd name="T16" fmla="*/ 1545 w 1545"/>
                <a:gd name="T17" fmla="*/ 1236 h 1257"/>
                <a:gd name="T18" fmla="*/ 1545 w 1545"/>
                <a:gd name="T19" fmla="*/ 21 h 1257"/>
                <a:gd name="T20" fmla="*/ 1545 w 1545"/>
                <a:gd name="T21" fmla="*/ 0 h 1257"/>
                <a:gd name="T22" fmla="*/ 1524 w 1545"/>
                <a:gd name="T23" fmla="*/ 0 h 1257"/>
                <a:gd name="T24" fmla="*/ 20 w 1545"/>
                <a:gd name="T25"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5" h="1257">
                  <a:moveTo>
                    <a:pt x="20" y="0"/>
                  </a:moveTo>
                  <a:lnTo>
                    <a:pt x="0" y="0"/>
                  </a:lnTo>
                  <a:lnTo>
                    <a:pt x="0" y="21"/>
                  </a:lnTo>
                  <a:lnTo>
                    <a:pt x="0" y="1236"/>
                  </a:lnTo>
                  <a:lnTo>
                    <a:pt x="0" y="1257"/>
                  </a:lnTo>
                  <a:lnTo>
                    <a:pt x="20" y="1257"/>
                  </a:lnTo>
                  <a:lnTo>
                    <a:pt x="1524" y="1257"/>
                  </a:lnTo>
                  <a:lnTo>
                    <a:pt x="1545" y="1257"/>
                  </a:lnTo>
                  <a:lnTo>
                    <a:pt x="1545" y="1236"/>
                  </a:lnTo>
                  <a:lnTo>
                    <a:pt x="1545" y="21"/>
                  </a:lnTo>
                  <a:lnTo>
                    <a:pt x="1545" y="0"/>
                  </a:lnTo>
                  <a:lnTo>
                    <a:pt x="1524"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57" name="Rectangle 9"/>
            <p:cNvSpPr>
              <a:spLocks noChangeArrowheads="1"/>
            </p:cNvSpPr>
            <p:nvPr/>
          </p:nvSpPr>
          <p:spPr bwMode="auto">
            <a:xfrm>
              <a:off x="6919913" y="3348038"/>
              <a:ext cx="1160463" cy="930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59" name="Freeform 11"/>
            <p:cNvSpPr>
              <a:spLocks/>
            </p:cNvSpPr>
            <p:nvPr/>
          </p:nvSpPr>
          <p:spPr bwMode="auto">
            <a:xfrm>
              <a:off x="6659563" y="2863850"/>
              <a:ext cx="134938" cy="823912"/>
            </a:xfrm>
            <a:custGeom>
              <a:avLst/>
              <a:gdLst>
                <a:gd name="T0" fmla="*/ 94 w 170"/>
                <a:gd name="T1" fmla="*/ 659 h 1037"/>
                <a:gd name="T2" fmla="*/ 94 w 170"/>
                <a:gd name="T3" fmla="*/ 0 h 1037"/>
                <a:gd name="T4" fmla="*/ 170 w 170"/>
                <a:gd name="T5" fmla="*/ 0 h 1037"/>
                <a:gd name="T6" fmla="*/ 170 w 170"/>
                <a:gd name="T7" fmla="*/ 1037 h 1037"/>
                <a:gd name="T8" fmla="*/ 0 w 170"/>
                <a:gd name="T9" fmla="*/ 1037 h 1037"/>
                <a:gd name="T10" fmla="*/ 0 w 170"/>
                <a:gd name="T11" fmla="*/ 681 h 1037"/>
                <a:gd name="T12" fmla="*/ 73 w 170"/>
                <a:gd name="T13" fmla="*/ 681 h 1037"/>
                <a:gd name="T14" fmla="*/ 94 w 170"/>
                <a:gd name="T15" fmla="*/ 681 h 1037"/>
                <a:gd name="T16" fmla="*/ 94 w 170"/>
                <a:gd name="T17" fmla="*/ 659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037">
                  <a:moveTo>
                    <a:pt x="94" y="659"/>
                  </a:moveTo>
                  <a:lnTo>
                    <a:pt x="94" y="0"/>
                  </a:lnTo>
                  <a:lnTo>
                    <a:pt x="170" y="0"/>
                  </a:lnTo>
                  <a:lnTo>
                    <a:pt x="170" y="1037"/>
                  </a:lnTo>
                  <a:lnTo>
                    <a:pt x="0" y="1037"/>
                  </a:lnTo>
                  <a:lnTo>
                    <a:pt x="0" y="681"/>
                  </a:lnTo>
                  <a:lnTo>
                    <a:pt x="73" y="681"/>
                  </a:lnTo>
                  <a:lnTo>
                    <a:pt x="94" y="681"/>
                  </a:lnTo>
                  <a:lnTo>
                    <a:pt x="94" y="6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62" name="Freeform 14"/>
            <p:cNvSpPr>
              <a:spLocks/>
            </p:cNvSpPr>
            <p:nvPr/>
          </p:nvSpPr>
          <p:spPr bwMode="auto">
            <a:xfrm>
              <a:off x="7686676" y="3459163"/>
              <a:ext cx="117475" cy="106362"/>
            </a:xfrm>
            <a:custGeom>
              <a:avLst/>
              <a:gdLst>
                <a:gd name="T0" fmla="*/ 125 w 148"/>
                <a:gd name="T1" fmla="*/ 135 h 135"/>
                <a:gd name="T2" fmla="*/ 135 w 148"/>
                <a:gd name="T3" fmla="*/ 133 h 135"/>
                <a:gd name="T4" fmla="*/ 142 w 148"/>
                <a:gd name="T5" fmla="*/ 128 h 135"/>
                <a:gd name="T6" fmla="*/ 146 w 148"/>
                <a:gd name="T7" fmla="*/ 121 h 135"/>
                <a:gd name="T8" fmla="*/ 148 w 148"/>
                <a:gd name="T9" fmla="*/ 112 h 135"/>
                <a:gd name="T10" fmla="*/ 148 w 148"/>
                <a:gd name="T11" fmla="*/ 22 h 135"/>
                <a:gd name="T12" fmla="*/ 146 w 148"/>
                <a:gd name="T13" fmla="*/ 14 h 135"/>
                <a:gd name="T14" fmla="*/ 142 w 148"/>
                <a:gd name="T15" fmla="*/ 7 h 135"/>
                <a:gd name="T16" fmla="*/ 135 w 148"/>
                <a:gd name="T17" fmla="*/ 2 h 135"/>
                <a:gd name="T18" fmla="*/ 125 w 148"/>
                <a:gd name="T19" fmla="*/ 0 h 135"/>
                <a:gd name="T20" fmla="*/ 23 w 148"/>
                <a:gd name="T21" fmla="*/ 0 h 135"/>
                <a:gd name="T22" fmla="*/ 14 w 148"/>
                <a:gd name="T23" fmla="*/ 2 h 135"/>
                <a:gd name="T24" fmla="*/ 7 w 148"/>
                <a:gd name="T25" fmla="*/ 7 h 135"/>
                <a:gd name="T26" fmla="*/ 2 w 148"/>
                <a:gd name="T27" fmla="*/ 14 h 135"/>
                <a:gd name="T28" fmla="*/ 0 w 148"/>
                <a:gd name="T29" fmla="*/ 22 h 135"/>
                <a:gd name="T30" fmla="*/ 0 w 148"/>
                <a:gd name="T31" fmla="*/ 112 h 135"/>
                <a:gd name="T32" fmla="*/ 2 w 148"/>
                <a:gd name="T33" fmla="*/ 121 h 135"/>
                <a:gd name="T34" fmla="*/ 7 w 148"/>
                <a:gd name="T35" fmla="*/ 128 h 135"/>
                <a:gd name="T36" fmla="*/ 14 w 148"/>
                <a:gd name="T37" fmla="*/ 133 h 135"/>
                <a:gd name="T38" fmla="*/ 23 w 148"/>
                <a:gd name="T39" fmla="*/ 135 h 135"/>
                <a:gd name="T40" fmla="*/ 125 w 148"/>
                <a:gd name="T4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135">
                  <a:moveTo>
                    <a:pt x="125" y="135"/>
                  </a:moveTo>
                  <a:lnTo>
                    <a:pt x="135" y="133"/>
                  </a:lnTo>
                  <a:lnTo>
                    <a:pt x="142" y="128"/>
                  </a:lnTo>
                  <a:lnTo>
                    <a:pt x="146" y="121"/>
                  </a:lnTo>
                  <a:lnTo>
                    <a:pt x="148" y="112"/>
                  </a:lnTo>
                  <a:lnTo>
                    <a:pt x="148" y="22"/>
                  </a:lnTo>
                  <a:lnTo>
                    <a:pt x="146" y="14"/>
                  </a:lnTo>
                  <a:lnTo>
                    <a:pt x="142" y="7"/>
                  </a:lnTo>
                  <a:lnTo>
                    <a:pt x="135" y="2"/>
                  </a:lnTo>
                  <a:lnTo>
                    <a:pt x="125" y="0"/>
                  </a:lnTo>
                  <a:lnTo>
                    <a:pt x="23" y="0"/>
                  </a:lnTo>
                  <a:lnTo>
                    <a:pt x="14" y="2"/>
                  </a:lnTo>
                  <a:lnTo>
                    <a:pt x="7" y="7"/>
                  </a:lnTo>
                  <a:lnTo>
                    <a:pt x="2" y="14"/>
                  </a:lnTo>
                  <a:lnTo>
                    <a:pt x="0" y="22"/>
                  </a:lnTo>
                  <a:lnTo>
                    <a:pt x="0" y="112"/>
                  </a:lnTo>
                  <a:lnTo>
                    <a:pt x="2" y="121"/>
                  </a:lnTo>
                  <a:lnTo>
                    <a:pt x="7" y="128"/>
                  </a:lnTo>
                  <a:lnTo>
                    <a:pt x="14" y="133"/>
                  </a:lnTo>
                  <a:lnTo>
                    <a:pt x="23" y="135"/>
                  </a:lnTo>
                  <a:lnTo>
                    <a:pt x="125"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63" name="Freeform 15"/>
            <p:cNvSpPr>
              <a:spLocks/>
            </p:cNvSpPr>
            <p:nvPr/>
          </p:nvSpPr>
          <p:spPr bwMode="auto">
            <a:xfrm>
              <a:off x="7885113" y="3459163"/>
              <a:ext cx="117475" cy="106362"/>
            </a:xfrm>
            <a:custGeom>
              <a:avLst/>
              <a:gdLst>
                <a:gd name="T0" fmla="*/ 125 w 147"/>
                <a:gd name="T1" fmla="*/ 135 h 135"/>
                <a:gd name="T2" fmla="*/ 135 w 147"/>
                <a:gd name="T3" fmla="*/ 133 h 135"/>
                <a:gd name="T4" fmla="*/ 142 w 147"/>
                <a:gd name="T5" fmla="*/ 128 h 135"/>
                <a:gd name="T6" fmla="*/ 146 w 147"/>
                <a:gd name="T7" fmla="*/ 121 h 135"/>
                <a:gd name="T8" fmla="*/ 147 w 147"/>
                <a:gd name="T9" fmla="*/ 112 h 135"/>
                <a:gd name="T10" fmla="*/ 147 w 147"/>
                <a:gd name="T11" fmla="*/ 22 h 135"/>
                <a:gd name="T12" fmla="*/ 146 w 147"/>
                <a:gd name="T13" fmla="*/ 14 h 135"/>
                <a:gd name="T14" fmla="*/ 142 w 147"/>
                <a:gd name="T15" fmla="*/ 7 h 135"/>
                <a:gd name="T16" fmla="*/ 135 w 147"/>
                <a:gd name="T17" fmla="*/ 2 h 135"/>
                <a:gd name="T18" fmla="*/ 125 w 147"/>
                <a:gd name="T19" fmla="*/ 0 h 135"/>
                <a:gd name="T20" fmla="*/ 22 w 147"/>
                <a:gd name="T21" fmla="*/ 0 h 135"/>
                <a:gd name="T22" fmla="*/ 14 w 147"/>
                <a:gd name="T23" fmla="*/ 2 h 135"/>
                <a:gd name="T24" fmla="*/ 7 w 147"/>
                <a:gd name="T25" fmla="*/ 7 h 135"/>
                <a:gd name="T26" fmla="*/ 2 w 147"/>
                <a:gd name="T27" fmla="*/ 14 h 135"/>
                <a:gd name="T28" fmla="*/ 0 w 147"/>
                <a:gd name="T29" fmla="*/ 22 h 135"/>
                <a:gd name="T30" fmla="*/ 0 w 147"/>
                <a:gd name="T31" fmla="*/ 112 h 135"/>
                <a:gd name="T32" fmla="*/ 2 w 147"/>
                <a:gd name="T33" fmla="*/ 121 h 135"/>
                <a:gd name="T34" fmla="*/ 7 w 147"/>
                <a:gd name="T35" fmla="*/ 128 h 135"/>
                <a:gd name="T36" fmla="*/ 14 w 147"/>
                <a:gd name="T37" fmla="*/ 133 h 135"/>
                <a:gd name="T38" fmla="*/ 22 w 147"/>
                <a:gd name="T39" fmla="*/ 135 h 135"/>
                <a:gd name="T40" fmla="*/ 125 w 147"/>
                <a:gd name="T4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35">
                  <a:moveTo>
                    <a:pt x="125" y="135"/>
                  </a:moveTo>
                  <a:lnTo>
                    <a:pt x="135" y="133"/>
                  </a:lnTo>
                  <a:lnTo>
                    <a:pt x="142" y="128"/>
                  </a:lnTo>
                  <a:lnTo>
                    <a:pt x="146" y="121"/>
                  </a:lnTo>
                  <a:lnTo>
                    <a:pt x="147" y="112"/>
                  </a:lnTo>
                  <a:lnTo>
                    <a:pt x="147" y="22"/>
                  </a:lnTo>
                  <a:lnTo>
                    <a:pt x="146" y="14"/>
                  </a:lnTo>
                  <a:lnTo>
                    <a:pt x="142" y="7"/>
                  </a:lnTo>
                  <a:lnTo>
                    <a:pt x="135" y="2"/>
                  </a:lnTo>
                  <a:lnTo>
                    <a:pt x="125" y="0"/>
                  </a:lnTo>
                  <a:lnTo>
                    <a:pt x="22" y="0"/>
                  </a:lnTo>
                  <a:lnTo>
                    <a:pt x="14" y="2"/>
                  </a:lnTo>
                  <a:lnTo>
                    <a:pt x="7" y="7"/>
                  </a:lnTo>
                  <a:lnTo>
                    <a:pt x="2" y="14"/>
                  </a:lnTo>
                  <a:lnTo>
                    <a:pt x="0" y="22"/>
                  </a:lnTo>
                  <a:lnTo>
                    <a:pt x="0" y="112"/>
                  </a:lnTo>
                  <a:lnTo>
                    <a:pt x="2" y="121"/>
                  </a:lnTo>
                  <a:lnTo>
                    <a:pt x="7" y="128"/>
                  </a:lnTo>
                  <a:lnTo>
                    <a:pt x="14" y="133"/>
                  </a:lnTo>
                  <a:lnTo>
                    <a:pt x="22" y="135"/>
                  </a:lnTo>
                  <a:lnTo>
                    <a:pt x="125"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64" name="Freeform 16"/>
            <p:cNvSpPr>
              <a:spLocks/>
            </p:cNvSpPr>
            <p:nvPr/>
          </p:nvSpPr>
          <p:spPr bwMode="auto">
            <a:xfrm>
              <a:off x="7686676" y="3619500"/>
              <a:ext cx="117475" cy="107950"/>
            </a:xfrm>
            <a:custGeom>
              <a:avLst/>
              <a:gdLst>
                <a:gd name="T0" fmla="*/ 125 w 148"/>
                <a:gd name="T1" fmla="*/ 135 h 135"/>
                <a:gd name="T2" fmla="*/ 135 w 148"/>
                <a:gd name="T3" fmla="*/ 133 h 135"/>
                <a:gd name="T4" fmla="*/ 142 w 148"/>
                <a:gd name="T5" fmla="*/ 129 h 135"/>
                <a:gd name="T6" fmla="*/ 146 w 148"/>
                <a:gd name="T7" fmla="*/ 122 h 135"/>
                <a:gd name="T8" fmla="*/ 148 w 148"/>
                <a:gd name="T9" fmla="*/ 113 h 135"/>
                <a:gd name="T10" fmla="*/ 148 w 148"/>
                <a:gd name="T11" fmla="*/ 22 h 135"/>
                <a:gd name="T12" fmla="*/ 146 w 148"/>
                <a:gd name="T13" fmla="*/ 12 h 135"/>
                <a:gd name="T14" fmla="*/ 142 w 148"/>
                <a:gd name="T15" fmla="*/ 6 h 135"/>
                <a:gd name="T16" fmla="*/ 135 w 148"/>
                <a:gd name="T17" fmla="*/ 1 h 135"/>
                <a:gd name="T18" fmla="*/ 125 w 148"/>
                <a:gd name="T19" fmla="*/ 0 h 135"/>
                <a:gd name="T20" fmla="*/ 23 w 148"/>
                <a:gd name="T21" fmla="*/ 0 h 135"/>
                <a:gd name="T22" fmla="*/ 14 w 148"/>
                <a:gd name="T23" fmla="*/ 1 h 135"/>
                <a:gd name="T24" fmla="*/ 7 w 148"/>
                <a:gd name="T25" fmla="*/ 6 h 135"/>
                <a:gd name="T26" fmla="*/ 2 w 148"/>
                <a:gd name="T27" fmla="*/ 12 h 135"/>
                <a:gd name="T28" fmla="*/ 0 w 148"/>
                <a:gd name="T29" fmla="*/ 22 h 135"/>
                <a:gd name="T30" fmla="*/ 0 w 148"/>
                <a:gd name="T31" fmla="*/ 113 h 135"/>
                <a:gd name="T32" fmla="*/ 2 w 148"/>
                <a:gd name="T33" fmla="*/ 122 h 135"/>
                <a:gd name="T34" fmla="*/ 7 w 148"/>
                <a:gd name="T35" fmla="*/ 129 h 135"/>
                <a:gd name="T36" fmla="*/ 14 w 148"/>
                <a:gd name="T37" fmla="*/ 133 h 135"/>
                <a:gd name="T38" fmla="*/ 23 w 148"/>
                <a:gd name="T39" fmla="*/ 135 h 135"/>
                <a:gd name="T40" fmla="*/ 125 w 148"/>
                <a:gd name="T4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135">
                  <a:moveTo>
                    <a:pt x="125" y="135"/>
                  </a:moveTo>
                  <a:lnTo>
                    <a:pt x="135" y="133"/>
                  </a:lnTo>
                  <a:lnTo>
                    <a:pt x="142" y="129"/>
                  </a:lnTo>
                  <a:lnTo>
                    <a:pt x="146" y="122"/>
                  </a:lnTo>
                  <a:lnTo>
                    <a:pt x="148" y="113"/>
                  </a:lnTo>
                  <a:lnTo>
                    <a:pt x="148" y="22"/>
                  </a:lnTo>
                  <a:lnTo>
                    <a:pt x="146" y="12"/>
                  </a:lnTo>
                  <a:lnTo>
                    <a:pt x="142" y="6"/>
                  </a:lnTo>
                  <a:lnTo>
                    <a:pt x="135" y="1"/>
                  </a:lnTo>
                  <a:lnTo>
                    <a:pt x="125" y="0"/>
                  </a:lnTo>
                  <a:lnTo>
                    <a:pt x="23" y="0"/>
                  </a:lnTo>
                  <a:lnTo>
                    <a:pt x="14" y="1"/>
                  </a:lnTo>
                  <a:lnTo>
                    <a:pt x="7" y="6"/>
                  </a:lnTo>
                  <a:lnTo>
                    <a:pt x="2" y="12"/>
                  </a:lnTo>
                  <a:lnTo>
                    <a:pt x="0" y="22"/>
                  </a:lnTo>
                  <a:lnTo>
                    <a:pt x="0" y="113"/>
                  </a:lnTo>
                  <a:lnTo>
                    <a:pt x="2" y="122"/>
                  </a:lnTo>
                  <a:lnTo>
                    <a:pt x="7" y="129"/>
                  </a:lnTo>
                  <a:lnTo>
                    <a:pt x="14" y="133"/>
                  </a:lnTo>
                  <a:lnTo>
                    <a:pt x="23" y="135"/>
                  </a:lnTo>
                  <a:lnTo>
                    <a:pt x="125"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65" name="Freeform 17"/>
            <p:cNvSpPr>
              <a:spLocks/>
            </p:cNvSpPr>
            <p:nvPr/>
          </p:nvSpPr>
          <p:spPr bwMode="auto">
            <a:xfrm>
              <a:off x="7885113" y="3619500"/>
              <a:ext cx="117475" cy="107950"/>
            </a:xfrm>
            <a:custGeom>
              <a:avLst/>
              <a:gdLst>
                <a:gd name="T0" fmla="*/ 125 w 147"/>
                <a:gd name="T1" fmla="*/ 135 h 135"/>
                <a:gd name="T2" fmla="*/ 135 w 147"/>
                <a:gd name="T3" fmla="*/ 133 h 135"/>
                <a:gd name="T4" fmla="*/ 142 w 147"/>
                <a:gd name="T5" fmla="*/ 129 h 135"/>
                <a:gd name="T6" fmla="*/ 146 w 147"/>
                <a:gd name="T7" fmla="*/ 122 h 135"/>
                <a:gd name="T8" fmla="*/ 147 w 147"/>
                <a:gd name="T9" fmla="*/ 113 h 135"/>
                <a:gd name="T10" fmla="*/ 147 w 147"/>
                <a:gd name="T11" fmla="*/ 22 h 135"/>
                <a:gd name="T12" fmla="*/ 146 w 147"/>
                <a:gd name="T13" fmla="*/ 12 h 135"/>
                <a:gd name="T14" fmla="*/ 142 w 147"/>
                <a:gd name="T15" fmla="*/ 6 h 135"/>
                <a:gd name="T16" fmla="*/ 135 w 147"/>
                <a:gd name="T17" fmla="*/ 1 h 135"/>
                <a:gd name="T18" fmla="*/ 125 w 147"/>
                <a:gd name="T19" fmla="*/ 0 h 135"/>
                <a:gd name="T20" fmla="*/ 22 w 147"/>
                <a:gd name="T21" fmla="*/ 0 h 135"/>
                <a:gd name="T22" fmla="*/ 14 w 147"/>
                <a:gd name="T23" fmla="*/ 1 h 135"/>
                <a:gd name="T24" fmla="*/ 7 w 147"/>
                <a:gd name="T25" fmla="*/ 6 h 135"/>
                <a:gd name="T26" fmla="*/ 2 w 147"/>
                <a:gd name="T27" fmla="*/ 12 h 135"/>
                <a:gd name="T28" fmla="*/ 0 w 147"/>
                <a:gd name="T29" fmla="*/ 22 h 135"/>
                <a:gd name="T30" fmla="*/ 0 w 147"/>
                <a:gd name="T31" fmla="*/ 113 h 135"/>
                <a:gd name="T32" fmla="*/ 2 w 147"/>
                <a:gd name="T33" fmla="*/ 122 h 135"/>
                <a:gd name="T34" fmla="*/ 7 w 147"/>
                <a:gd name="T35" fmla="*/ 129 h 135"/>
                <a:gd name="T36" fmla="*/ 14 w 147"/>
                <a:gd name="T37" fmla="*/ 133 h 135"/>
                <a:gd name="T38" fmla="*/ 22 w 147"/>
                <a:gd name="T39" fmla="*/ 135 h 135"/>
                <a:gd name="T40" fmla="*/ 125 w 147"/>
                <a:gd name="T4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35">
                  <a:moveTo>
                    <a:pt x="125" y="135"/>
                  </a:moveTo>
                  <a:lnTo>
                    <a:pt x="135" y="133"/>
                  </a:lnTo>
                  <a:lnTo>
                    <a:pt x="142" y="129"/>
                  </a:lnTo>
                  <a:lnTo>
                    <a:pt x="146" y="122"/>
                  </a:lnTo>
                  <a:lnTo>
                    <a:pt x="147" y="113"/>
                  </a:lnTo>
                  <a:lnTo>
                    <a:pt x="147" y="22"/>
                  </a:lnTo>
                  <a:lnTo>
                    <a:pt x="146" y="12"/>
                  </a:lnTo>
                  <a:lnTo>
                    <a:pt x="142" y="6"/>
                  </a:lnTo>
                  <a:lnTo>
                    <a:pt x="135" y="1"/>
                  </a:lnTo>
                  <a:lnTo>
                    <a:pt x="125" y="0"/>
                  </a:lnTo>
                  <a:lnTo>
                    <a:pt x="22" y="0"/>
                  </a:lnTo>
                  <a:lnTo>
                    <a:pt x="14" y="1"/>
                  </a:lnTo>
                  <a:lnTo>
                    <a:pt x="7" y="6"/>
                  </a:lnTo>
                  <a:lnTo>
                    <a:pt x="2" y="12"/>
                  </a:lnTo>
                  <a:lnTo>
                    <a:pt x="0" y="22"/>
                  </a:lnTo>
                  <a:lnTo>
                    <a:pt x="0" y="113"/>
                  </a:lnTo>
                  <a:lnTo>
                    <a:pt x="2" y="122"/>
                  </a:lnTo>
                  <a:lnTo>
                    <a:pt x="7" y="129"/>
                  </a:lnTo>
                  <a:lnTo>
                    <a:pt x="14" y="133"/>
                  </a:lnTo>
                  <a:lnTo>
                    <a:pt x="22" y="135"/>
                  </a:lnTo>
                  <a:lnTo>
                    <a:pt x="125"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66" name="Freeform 18"/>
            <p:cNvSpPr>
              <a:spLocks/>
            </p:cNvSpPr>
            <p:nvPr/>
          </p:nvSpPr>
          <p:spPr bwMode="auto">
            <a:xfrm>
              <a:off x="7686676" y="4103688"/>
              <a:ext cx="117475" cy="106362"/>
            </a:xfrm>
            <a:custGeom>
              <a:avLst/>
              <a:gdLst>
                <a:gd name="T0" fmla="*/ 125 w 148"/>
                <a:gd name="T1" fmla="*/ 135 h 135"/>
                <a:gd name="T2" fmla="*/ 135 w 148"/>
                <a:gd name="T3" fmla="*/ 133 h 135"/>
                <a:gd name="T4" fmla="*/ 142 w 148"/>
                <a:gd name="T5" fmla="*/ 129 h 135"/>
                <a:gd name="T6" fmla="*/ 146 w 148"/>
                <a:gd name="T7" fmla="*/ 122 h 135"/>
                <a:gd name="T8" fmla="*/ 148 w 148"/>
                <a:gd name="T9" fmla="*/ 113 h 135"/>
                <a:gd name="T10" fmla="*/ 148 w 148"/>
                <a:gd name="T11" fmla="*/ 22 h 135"/>
                <a:gd name="T12" fmla="*/ 146 w 148"/>
                <a:gd name="T13" fmla="*/ 13 h 135"/>
                <a:gd name="T14" fmla="*/ 142 w 148"/>
                <a:gd name="T15" fmla="*/ 6 h 135"/>
                <a:gd name="T16" fmla="*/ 135 w 148"/>
                <a:gd name="T17" fmla="*/ 1 h 135"/>
                <a:gd name="T18" fmla="*/ 125 w 148"/>
                <a:gd name="T19" fmla="*/ 0 h 135"/>
                <a:gd name="T20" fmla="*/ 23 w 148"/>
                <a:gd name="T21" fmla="*/ 0 h 135"/>
                <a:gd name="T22" fmla="*/ 14 w 148"/>
                <a:gd name="T23" fmla="*/ 1 h 135"/>
                <a:gd name="T24" fmla="*/ 7 w 148"/>
                <a:gd name="T25" fmla="*/ 6 h 135"/>
                <a:gd name="T26" fmla="*/ 2 w 148"/>
                <a:gd name="T27" fmla="*/ 13 h 135"/>
                <a:gd name="T28" fmla="*/ 0 w 148"/>
                <a:gd name="T29" fmla="*/ 22 h 135"/>
                <a:gd name="T30" fmla="*/ 0 w 148"/>
                <a:gd name="T31" fmla="*/ 113 h 135"/>
                <a:gd name="T32" fmla="*/ 2 w 148"/>
                <a:gd name="T33" fmla="*/ 122 h 135"/>
                <a:gd name="T34" fmla="*/ 7 w 148"/>
                <a:gd name="T35" fmla="*/ 129 h 135"/>
                <a:gd name="T36" fmla="*/ 14 w 148"/>
                <a:gd name="T37" fmla="*/ 133 h 135"/>
                <a:gd name="T38" fmla="*/ 23 w 148"/>
                <a:gd name="T39" fmla="*/ 135 h 135"/>
                <a:gd name="T40" fmla="*/ 125 w 148"/>
                <a:gd name="T4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135">
                  <a:moveTo>
                    <a:pt x="125" y="135"/>
                  </a:moveTo>
                  <a:lnTo>
                    <a:pt x="135" y="133"/>
                  </a:lnTo>
                  <a:lnTo>
                    <a:pt x="142" y="129"/>
                  </a:lnTo>
                  <a:lnTo>
                    <a:pt x="146" y="122"/>
                  </a:lnTo>
                  <a:lnTo>
                    <a:pt x="148" y="113"/>
                  </a:lnTo>
                  <a:lnTo>
                    <a:pt x="148" y="22"/>
                  </a:lnTo>
                  <a:lnTo>
                    <a:pt x="146" y="13"/>
                  </a:lnTo>
                  <a:lnTo>
                    <a:pt x="142" y="6"/>
                  </a:lnTo>
                  <a:lnTo>
                    <a:pt x="135" y="1"/>
                  </a:lnTo>
                  <a:lnTo>
                    <a:pt x="125" y="0"/>
                  </a:lnTo>
                  <a:lnTo>
                    <a:pt x="23" y="0"/>
                  </a:lnTo>
                  <a:lnTo>
                    <a:pt x="14" y="1"/>
                  </a:lnTo>
                  <a:lnTo>
                    <a:pt x="7" y="6"/>
                  </a:lnTo>
                  <a:lnTo>
                    <a:pt x="2" y="13"/>
                  </a:lnTo>
                  <a:lnTo>
                    <a:pt x="0" y="22"/>
                  </a:lnTo>
                  <a:lnTo>
                    <a:pt x="0" y="113"/>
                  </a:lnTo>
                  <a:lnTo>
                    <a:pt x="2" y="122"/>
                  </a:lnTo>
                  <a:lnTo>
                    <a:pt x="7" y="129"/>
                  </a:lnTo>
                  <a:lnTo>
                    <a:pt x="14" y="133"/>
                  </a:lnTo>
                  <a:lnTo>
                    <a:pt x="23" y="135"/>
                  </a:lnTo>
                  <a:lnTo>
                    <a:pt x="125"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67" name="Freeform 19"/>
            <p:cNvSpPr>
              <a:spLocks/>
            </p:cNvSpPr>
            <p:nvPr/>
          </p:nvSpPr>
          <p:spPr bwMode="auto">
            <a:xfrm>
              <a:off x="7885113" y="4103688"/>
              <a:ext cx="117475" cy="106362"/>
            </a:xfrm>
            <a:custGeom>
              <a:avLst/>
              <a:gdLst>
                <a:gd name="T0" fmla="*/ 125 w 147"/>
                <a:gd name="T1" fmla="*/ 135 h 135"/>
                <a:gd name="T2" fmla="*/ 135 w 147"/>
                <a:gd name="T3" fmla="*/ 133 h 135"/>
                <a:gd name="T4" fmla="*/ 142 w 147"/>
                <a:gd name="T5" fmla="*/ 129 h 135"/>
                <a:gd name="T6" fmla="*/ 146 w 147"/>
                <a:gd name="T7" fmla="*/ 122 h 135"/>
                <a:gd name="T8" fmla="*/ 147 w 147"/>
                <a:gd name="T9" fmla="*/ 113 h 135"/>
                <a:gd name="T10" fmla="*/ 147 w 147"/>
                <a:gd name="T11" fmla="*/ 22 h 135"/>
                <a:gd name="T12" fmla="*/ 146 w 147"/>
                <a:gd name="T13" fmla="*/ 13 h 135"/>
                <a:gd name="T14" fmla="*/ 142 w 147"/>
                <a:gd name="T15" fmla="*/ 6 h 135"/>
                <a:gd name="T16" fmla="*/ 135 w 147"/>
                <a:gd name="T17" fmla="*/ 1 h 135"/>
                <a:gd name="T18" fmla="*/ 125 w 147"/>
                <a:gd name="T19" fmla="*/ 0 h 135"/>
                <a:gd name="T20" fmla="*/ 22 w 147"/>
                <a:gd name="T21" fmla="*/ 0 h 135"/>
                <a:gd name="T22" fmla="*/ 14 w 147"/>
                <a:gd name="T23" fmla="*/ 1 h 135"/>
                <a:gd name="T24" fmla="*/ 7 w 147"/>
                <a:gd name="T25" fmla="*/ 6 h 135"/>
                <a:gd name="T26" fmla="*/ 2 w 147"/>
                <a:gd name="T27" fmla="*/ 13 h 135"/>
                <a:gd name="T28" fmla="*/ 0 w 147"/>
                <a:gd name="T29" fmla="*/ 22 h 135"/>
                <a:gd name="T30" fmla="*/ 0 w 147"/>
                <a:gd name="T31" fmla="*/ 113 h 135"/>
                <a:gd name="T32" fmla="*/ 2 w 147"/>
                <a:gd name="T33" fmla="*/ 122 h 135"/>
                <a:gd name="T34" fmla="*/ 7 w 147"/>
                <a:gd name="T35" fmla="*/ 129 h 135"/>
                <a:gd name="T36" fmla="*/ 14 w 147"/>
                <a:gd name="T37" fmla="*/ 133 h 135"/>
                <a:gd name="T38" fmla="*/ 22 w 147"/>
                <a:gd name="T39" fmla="*/ 135 h 135"/>
                <a:gd name="T40" fmla="*/ 125 w 147"/>
                <a:gd name="T4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35">
                  <a:moveTo>
                    <a:pt x="125" y="135"/>
                  </a:moveTo>
                  <a:lnTo>
                    <a:pt x="135" y="133"/>
                  </a:lnTo>
                  <a:lnTo>
                    <a:pt x="142" y="129"/>
                  </a:lnTo>
                  <a:lnTo>
                    <a:pt x="146" y="122"/>
                  </a:lnTo>
                  <a:lnTo>
                    <a:pt x="147" y="113"/>
                  </a:lnTo>
                  <a:lnTo>
                    <a:pt x="147" y="22"/>
                  </a:lnTo>
                  <a:lnTo>
                    <a:pt x="146" y="13"/>
                  </a:lnTo>
                  <a:lnTo>
                    <a:pt x="142" y="6"/>
                  </a:lnTo>
                  <a:lnTo>
                    <a:pt x="135" y="1"/>
                  </a:lnTo>
                  <a:lnTo>
                    <a:pt x="125" y="0"/>
                  </a:lnTo>
                  <a:lnTo>
                    <a:pt x="22" y="0"/>
                  </a:lnTo>
                  <a:lnTo>
                    <a:pt x="14" y="1"/>
                  </a:lnTo>
                  <a:lnTo>
                    <a:pt x="7" y="6"/>
                  </a:lnTo>
                  <a:lnTo>
                    <a:pt x="2" y="13"/>
                  </a:lnTo>
                  <a:lnTo>
                    <a:pt x="0" y="22"/>
                  </a:lnTo>
                  <a:lnTo>
                    <a:pt x="0" y="113"/>
                  </a:lnTo>
                  <a:lnTo>
                    <a:pt x="2" y="122"/>
                  </a:lnTo>
                  <a:lnTo>
                    <a:pt x="7" y="129"/>
                  </a:lnTo>
                  <a:lnTo>
                    <a:pt x="14" y="133"/>
                  </a:lnTo>
                  <a:lnTo>
                    <a:pt x="22" y="135"/>
                  </a:lnTo>
                  <a:lnTo>
                    <a:pt x="125"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68" name="Freeform 20"/>
            <p:cNvSpPr>
              <a:spLocks/>
            </p:cNvSpPr>
            <p:nvPr/>
          </p:nvSpPr>
          <p:spPr bwMode="auto">
            <a:xfrm>
              <a:off x="7713663" y="3792538"/>
              <a:ext cx="266700" cy="266700"/>
            </a:xfrm>
            <a:custGeom>
              <a:avLst/>
              <a:gdLst>
                <a:gd name="T0" fmla="*/ 168 w 338"/>
                <a:gd name="T1" fmla="*/ 338 h 338"/>
                <a:gd name="T2" fmla="*/ 203 w 338"/>
                <a:gd name="T3" fmla="*/ 334 h 338"/>
                <a:gd name="T4" fmla="*/ 234 w 338"/>
                <a:gd name="T5" fmla="*/ 325 h 338"/>
                <a:gd name="T6" fmla="*/ 263 w 338"/>
                <a:gd name="T7" fmla="*/ 309 h 338"/>
                <a:gd name="T8" fmla="*/ 288 w 338"/>
                <a:gd name="T9" fmla="*/ 288 h 338"/>
                <a:gd name="T10" fmla="*/ 309 w 338"/>
                <a:gd name="T11" fmla="*/ 264 h 338"/>
                <a:gd name="T12" fmla="*/ 324 w 338"/>
                <a:gd name="T13" fmla="*/ 235 h 338"/>
                <a:gd name="T14" fmla="*/ 334 w 338"/>
                <a:gd name="T15" fmla="*/ 204 h 338"/>
                <a:gd name="T16" fmla="*/ 338 w 338"/>
                <a:gd name="T17" fmla="*/ 170 h 338"/>
                <a:gd name="T18" fmla="*/ 334 w 338"/>
                <a:gd name="T19" fmla="*/ 135 h 338"/>
                <a:gd name="T20" fmla="*/ 324 w 338"/>
                <a:gd name="T21" fmla="*/ 104 h 338"/>
                <a:gd name="T22" fmla="*/ 309 w 338"/>
                <a:gd name="T23" fmla="*/ 75 h 338"/>
                <a:gd name="T24" fmla="*/ 288 w 338"/>
                <a:gd name="T25" fmla="*/ 50 h 338"/>
                <a:gd name="T26" fmla="*/ 263 w 338"/>
                <a:gd name="T27" fmla="*/ 29 h 338"/>
                <a:gd name="T28" fmla="*/ 234 w 338"/>
                <a:gd name="T29" fmla="*/ 14 h 338"/>
                <a:gd name="T30" fmla="*/ 203 w 338"/>
                <a:gd name="T31" fmla="*/ 4 h 338"/>
                <a:gd name="T32" fmla="*/ 168 w 338"/>
                <a:gd name="T33" fmla="*/ 0 h 338"/>
                <a:gd name="T34" fmla="*/ 134 w 338"/>
                <a:gd name="T35" fmla="*/ 4 h 338"/>
                <a:gd name="T36" fmla="*/ 103 w 338"/>
                <a:gd name="T37" fmla="*/ 14 h 338"/>
                <a:gd name="T38" fmla="*/ 74 w 338"/>
                <a:gd name="T39" fmla="*/ 29 h 338"/>
                <a:gd name="T40" fmla="*/ 50 w 338"/>
                <a:gd name="T41" fmla="*/ 50 h 338"/>
                <a:gd name="T42" fmla="*/ 29 w 338"/>
                <a:gd name="T43" fmla="*/ 75 h 338"/>
                <a:gd name="T44" fmla="*/ 13 w 338"/>
                <a:gd name="T45" fmla="*/ 104 h 338"/>
                <a:gd name="T46" fmla="*/ 4 w 338"/>
                <a:gd name="T47" fmla="*/ 135 h 338"/>
                <a:gd name="T48" fmla="*/ 0 w 338"/>
                <a:gd name="T49" fmla="*/ 170 h 338"/>
                <a:gd name="T50" fmla="*/ 4 w 338"/>
                <a:gd name="T51" fmla="*/ 204 h 338"/>
                <a:gd name="T52" fmla="*/ 13 w 338"/>
                <a:gd name="T53" fmla="*/ 235 h 338"/>
                <a:gd name="T54" fmla="*/ 29 w 338"/>
                <a:gd name="T55" fmla="*/ 264 h 338"/>
                <a:gd name="T56" fmla="*/ 50 w 338"/>
                <a:gd name="T57" fmla="*/ 288 h 338"/>
                <a:gd name="T58" fmla="*/ 74 w 338"/>
                <a:gd name="T59" fmla="*/ 309 h 338"/>
                <a:gd name="T60" fmla="*/ 103 w 338"/>
                <a:gd name="T61" fmla="*/ 325 h 338"/>
                <a:gd name="T62" fmla="*/ 134 w 338"/>
                <a:gd name="T63" fmla="*/ 334 h 338"/>
                <a:gd name="T64" fmla="*/ 168 w 338"/>
                <a:gd name="T6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 h="338">
                  <a:moveTo>
                    <a:pt x="168" y="338"/>
                  </a:moveTo>
                  <a:lnTo>
                    <a:pt x="203" y="334"/>
                  </a:lnTo>
                  <a:lnTo>
                    <a:pt x="234" y="325"/>
                  </a:lnTo>
                  <a:lnTo>
                    <a:pt x="263" y="309"/>
                  </a:lnTo>
                  <a:lnTo>
                    <a:pt x="288" y="288"/>
                  </a:lnTo>
                  <a:lnTo>
                    <a:pt x="309" y="264"/>
                  </a:lnTo>
                  <a:lnTo>
                    <a:pt x="324" y="235"/>
                  </a:lnTo>
                  <a:lnTo>
                    <a:pt x="334" y="204"/>
                  </a:lnTo>
                  <a:lnTo>
                    <a:pt x="338" y="170"/>
                  </a:lnTo>
                  <a:lnTo>
                    <a:pt x="334" y="135"/>
                  </a:lnTo>
                  <a:lnTo>
                    <a:pt x="324" y="104"/>
                  </a:lnTo>
                  <a:lnTo>
                    <a:pt x="309" y="75"/>
                  </a:lnTo>
                  <a:lnTo>
                    <a:pt x="288" y="50"/>
                  </a:lnTo>
                  <a:lnTo>
                    <a:pt x="263" y="29"/>
                  </a:lnTo>
                  <a:lnTo>
                    <a:pt x="234" y="14"/>
                  </a:lnTo>
                  <a:lnTo>
                    <a:pt x="203" y="4"/>
                  </a:lnTo>
                  <a:lnTo>
                    <a:pt x="168" y="0"/>
                  </a:lnTo>
                  <a:lnTo>
                    <a:pt x="134" y="4"/>
                  </a:lnTo>
                  <a:lnTo>
                    <a:pt x="103" y="14"/>
                  </a:lnTo>
                  <a:lnTo>
                    <a:pt x="74" y="29"/>
                  </a:lnTo>
                  <a:lnTo>
                    <a:pt x="50" y="50"/>
                  </a:lnTo>
                  <a:lnTo>
                    <a:pt x="29" y="75"/>
                  </a:lnTo>
                  <a:lnTo>
                    <a:pt x="13" y="104"/>
                  </a:lnTo>
                  <a:lnTo>
                    <a:pt x="4" y="135"/>
                  </a:lnTo>
                  <a:lnTo>
                    <a:pt x="0" y="170"/>
                  </a:lnTo>
                  <a:lnTo>
                    <a:pt x="4" y="204"/>
                  </a:lnTo>
                  <a:lnTo>
                    <a:pt x="13" y="235"/>
                  </a:lnTo>
                  <a:lnTo>
                    <a:pt x="29" y="264"/>
                  </a:lnTo>
                  <a:lnTo>
                    <a:pt x="50" y="288"/>
                  </a:lnTo>
                  <a:lnTo>
                    <a:pt x="74" y="309"/>
                  </a:lnTo>
                  <a:lnTo>
                    <a:pt x="103" y="325"/>
                  </a:lnTo>
                  <a:lnTo>
                    <a:pt x="134" y="334"/>
                  </a:lnTo>
                  <a:lnTo>
                    <a:pt x="168" y="3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69" name="Freeform 21"/>
            <p:cNvSpPr>
              <a:spLocks/>
            </p:cNvSpPr>
            <p:nvPr/>
          </p:nvSpPr>
          <p:spPr bwMode="auto">
            <a:xfrm>
              <a:off x="7745413" y="3825875"/>
              <a:ext cx="201613" cy="201612"/>
            </a:xfrm>
            <a:custGeom>
              <a:avLst/>
              <a:gdLst>
                <a:gd name="T0" fmla="*/ 0 w 253"/>
                <a:gd name="T1" fmla="*/ 127 h 253"/>
                <a:gd name="T2" fmla="*/ 2 w 253"/>
                <a:gd name="T3" fmla="*/ 101 h 253"/>
                <a:gd name="T4" fmla="*/ 10 w 253"/>
                <a:gd name="T5" fmla="*/ 77 h 253"/>
                <a:gd name="T6" fmla="*/ 22 w 253"/>
                <a:gd name="T7" fmla="*/ 55 h 253"/>
                <a:gd name="T8" fmla="*/ 37 w 253"/>
                <a:gd name="T9" fmla="*/ 37 h 253"/>
                <a:gd name="T10" fmla="*/ 55 w 253"/>
                <a:gd name="T11" fmla="*/ 22 h 253"/>
                <a:gd name="T12" fmla="*/ 77 w 253"/>
                <a:gd name="T13" fmla="*/ 10 h 253"/>
                <a:gd name="T14" fmla="*/ 101 w 253"/>
                <a:gd name="T15" fmla="*/ 2 h 253"/>
                <a:gd name="T16" fmla="*/ 126 w 253"/>
                <a:gd name="T17" fmla="*/ 0 h 253"/>
                <a:gd name="T18" fmla="*/ 152 w 253"/>
                <a:gd name="T19" fmla="*/ 2 h 253"/>
                <a:gd name="T20" fmla="*/ 176 w 253"/>
                <a:gd name="T21" fmla="*/ 10 h 253"/>
                <a:gd name="T22" fmla="*/ 198 w 253"/>
                <a:gd name="T23" fmla="*/ 22 h 253"/>
                <a:gd name="T24" fmla="*/ 216 w 253"/>
                <a:gd name="T25" fmla="*/ 37 h 253"/>
                <a:gd name="T26" fmla="*/ 231 w 253"/>
                <a:gd name="T27" fmla="*/ 55 h 253"/>
                <a:gd name="T28" fmla="*/ 243 w 253"/>
                <a:gd name="T29" fmla="*/ 77 h 253"/>
                <a:gd name="T30" fmla="*/ 251 w 253"/>
                <a:gd name="T31" fmla="*/ 101 h 253"/>
                <a:gd name="T32" fmla="*/ 253 w 253"/>
                <a:gd name="T33" fmla="*/ 127 h 253"/>
                <a:gd name="T34" fmla="*/ 251 w 253"/>
                <a:gd name="T35" fmla="*/ 152 h 253"/>
                <a:gd name="T36" fmla="*/ 243 w 253"/>
                <a:gd name="T37" fmla="*/ 175 h 253"/>
                <a:gd name="T38" fmla="*/ 231 w 253"/>
                <a:gd name="T39" fmla="*/ 197 h 253"/>
                <a:gd name="T40" fmla="*/ 216 w 253"/>
                <a:gd name="T41" fmla="*/ 215 h 253"/>
                <a:gd name="T42" fmla="*/ 198 w 253"/>
                <a:gd name="T43" fmla="*/ 231 h 253"/>
                <a:gd name="T44" fmla="*/ 176 w 253"/>
                <a:gd name="T45" fmla="*/ 243 h 253"/>
                <a:gd name="T46" fmla="*/ 152 w 253"/>
                <a:gd name="T47" fmla="*/ 251 h 253"/>
                <a:gd name="T48" fmla="*/ 126 w 253"/>
                <a:gd name="T49" fmla="*/ 253 h 253"/>
                <a:gd name="T50" fmla="*/ 101 w 253"/>
                <a:gd name="T51" fmla="*/ 251 h 253"/>
                <a:gd name="T52" fmla="*/ 77 w 253"/>
                <a:gd name="T53" fmla="*/ 243 h 253"/>
                <a:gd name="T54" fmla="*/ 55 w 253"/>
                <a:gd name="T55" fmla="*/ 231 h 253"/>
                <a:gd name="T56" fmla="*/ 37 w 253"/>
                <a:gd name="T57" fmla="*/ 215 h 253"/>
                <a:gd name="T58" fmla="*/ 22 w 253"/>
                <a:gd name="T59" fmla="*/ 197 h 253"/>
                <a:gd name="T60" fmla="*/ 10 w 253"/>
                <a:gd name="T61" fmla="*/ 175 h 253"/>
                <a:gd name="T62" fmla="*/ 2 w 253"/>
                <a:gd name="T63" fmla="*/ 152 h 253"/>
                <a:gd name="T64" fmla="*/ 0 w 253"/>
                <a:gd name="T65" fmla="*/ 12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3" h="253">
                  <a:moveTo>
                    <a:pt x="0" y="127"/>
                  </a:moveTo>
                  <a:lnTo>
                    <a:pt x="2" y="101"/>
                  </a:lnTo>
                  <a:lnTo>
                    <a:pt x="10" y="77"/>
                  </a:lnTo>
                  <a:lnTo>
                    <a:pt x="22" y="55"/>
                  </a:lnTo>
                  <a:lnTo>
                    <a:pt x="37" y="37"/>
                  </a:lnTo>
                  <a:lnTo>
                    <a:pt x="55" y="22"/>
                  </a:lnTo>
                  <a:lnTo>
                    <a:pt x="77" y="10"/>
                  </a:lnTo>
                  <a:lnTo>
                    <a:pt x="101" y="2"/>
                  </a:lnTo>
                  <a:lnTo>
                    <a:pt x="126" y="0"/>
                  </a:lnTo>
                  <a:lnTo>
                    <a:pt x="152" y="2"/>
                  </a:lnTo>
                  <a:lnTo>
                    <a:pt x="176" y="10"/>
                  </a:lnTo>
                  <a:lnTo>
                    <a:pt x="198" y="22"/>
                  </a:lnTo>
                  <a:lnTo>
                    <a:pt x="216" y="37"/>
                  </a:lnTo>
                  <a:lnTo>
                    <a:pt x="231" y="55"/>
                  </a:lnTo>
                  <a:lnTo>
                    <a:pt x="243" y="77"/>
                  </a:lnTo>
                  <a:lnTo>
                    <a:pt x="251" y="101"/>
                  </a:lnTo>
                  <a:lnTo>
                    <a:pt x="253" y="127"/>
                  </a:lnTo>
                  <a:lnTo>
                    <a:pt x="251" y="152"/>
                  </a:lnTo>
                  <a:lnTo>
                    <a:pt x="243" y="175"/>
                  </a:lnTo>
                  <a:lnTo>
                    <a:pt x="231" y="197"/>
                  </a:lnTo>
                  <a:lnTo>
                    <a:pt x="216" y="215"/>
                  </a:lnTo>
                  <a:lnTo>
                    <a:pt x="198" y="231"/>
                  </a:lnTo>
                  <a:lnTo>
                    <a:pt x="176" y="243"/>
                  </a:lnTo>
                  <a:lnTo>
                    <a:pt x="152" y="251"/>
                  </a:lnTo>
                  <a:lnTo>
                    <a:pt x="126" y="253"/>
                  </a:lnTo>
                  <a:lnTo>
                    <a:pt x="101" y="251"/>
                  </a:lnTo>
                  <a:lnTo>
                    <a:pt x="77" y="243"/>
                  </a:lnTo>
                  <a:lnTo>
                    <a:pt x="55" y="231"/>
                  </a:lnTo>
                  <a:lnTo>
                    <a:pt x="37" y="215"/>
                  </a:lnTo>
                  <a:lnTo>
                    <a:pt x="22" y="197"/>
                  </a:lnTo>
                  <a:lnTo>
                    <a:pt x="10" y="175"/>
                  </a:lnTo>
                  <a:lnTo>
                    <a:pt x="2" y="152"/>
                  </a:lnTo>
                  <a:lnTo>
                    <a:pt x="0"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70" name="Freeform 22"/>
            <p:cNvSpPr>
              <a:spLocks/>
            </p:cNvSpPr>
            <p:nvPr/>
          </p:nvSpPr>
          <p:spPr bwMode="auto">
            <a:xfrm>
              <a:off x="7010401" y="3656013"/>
              <a:ext cx="558800" cy="373062"/>
            </a:xfrm>
            <a:custGeom>
              <a:avLst/>
              <a:gdLst>
                <a:gd name="T0" fmla="*/ 588 w 703"/>
                <a:gd name="T1" fmla="*/ 0 h 468"/>
                <a:gd name="T2" fmla="*/ 587 w 703"/>
                <a:gd name="T3" fmla="*/ 258 h 468"/>
                <a:gd name="T4" fmla="*/ 577 w 703"/>
                <a:gd name="T5" fmla="*/ 269 h 468"/>
                <a:gd name="T6" fmla="*/ 562 w 703"/>
                <a:gd name="T7" fmla="*/ 273 h 468"/>
                <a:gd name="T8" fmla="*/ 548 w 703"/>
                <a:gd name="T9" fmla="*/ 267 h 468"/>
                <a:gd name="T10" fmla="*/ 433 w 703"/>
                <a:gd name="T11" fmla="*/ 21 h 468"/>
                <a:gd name="T12" fmla="*/ 432 w 703"/>
                <a:gd name="T13" fmla="*/ 258 h 468"/>
                <a:gd name="T14" fmla="*/ 422 w 703"/>
                <a:gd name="T15" fmla="*/ 269 h 468"/>
                <a:gd name="T16" fmla="*/ 407 w 703"/>
                <a:gd name="T17" fmla="*/ 273 h 468"/>
                <a:gd name="T18" fmla="*/ 394 w 703"/>
                <a:gd name="T19" fmla="*/ 267 h 468"/>
                <a:gd name="T20" fmla="*/ 274 w 703"/>
                <a:gd name="T21" fmla="*/ 17 h 468"/>
                <a:gd name="T22" fmla="*/ 273 w 703"/>
                <a:gd name="T23" fmla="*/ 262 h 468"/>
                <a:gd name="T24" fmla="*/ 262 w 703"/>
                <a:gd name="T25" fmla="*/ 274 h 468"/>
                <a:gd name="T26" fmla="*/ 246 w 703"/>
                <a:gd name="T27" fmla="*/ 277 h 468"/>
                <a:gd name="T28" fmla="*/ 232 w 703"/>
                <a:gd name="T29" fmla="*/ 270 h 468"/>
                <a:gd name="T30" fmla="*/ 124 w 703"/>
                <a:gd name="T31" fmla="*/ 27 h 468"/>
                <a:gd name="T32" fmla="*/ 123 w 703"/>
                <a:gd name="T33" fmla="*/ 253 h 468"/>
                <a:gd name="T34" fmla="*/ 115 w 703"/>
                <a:gd name="T35" fmla="*/ 265 h 468"/>
                <a:gd name="T36" fmla="*/ 102 w 703"/>
                <a:gd name="T37" fmla="*/ 269 h 468"/>
                <a:gd name="T38" fmla="*/ 88 w 703"/>
                <a:gd name="T39" fmla="*/ 267 h 468"/>
                <a:gd name="T40" fmla="*/ 0 w 703"/>
                <a:gd name="T41" fmla="*/ 171 h 468"/>
                <a:gd name="T42" fmla="*/ 1 w 703"/>
                <a:gd name="T43" fmla="*/ 424 h 468"/>
                <a:gd name="T44" fmla="*/ 9 w 703"/>
                <a:gd name="T45" fmla="*/ 443 h 468"/>
                <a:gd name="T46" fmla="*/ 24 w 703"/>
                <a:gd name="T47" fmla="*/ 459 h 468"/>
                <a:gd name="T48" fmla="*/ 44 w 703"/>
                <a:gd name="T49" fmla="*/ 467 h 468"/>
                <a:gd name="T50" fmla="*/ 647 w 703"/>
                <a:gd name="T51" fmla="*/ 468 h 468"/>
                <a:gd name="T52" fmla="*/ 669 w 703"/>
                <a:gd name="T53" fmla="*/ 464 h 468"/>
                <a:gd name="T54" fmla="*/ 687 w 703"/>
                <a:gd name="T55" fmla="*/ 452 h 468"/>
                <a:gd name="T56" fmla="*/ 699 w 703"/>
                <a:gd name="T57" fmla="*/ 434 h 468"/>
                <a:gd name="T58" fmla="*/ 703 w 703"/>
                <a:gd name="T59" fmla="*/ 412 h 468"/>
                <a:gd name="T60" fmla="*/ 702 w 703"/>
                <a:gd name="T61" fmla="*/ 193 h 468"/>
                <a:gd name="T62" fmla="*/ 700 w 703"/>
                <a:gd name="T63" fmla="*/ 19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3" h="468">
                  <a:moveTo>
                    <a:pt x="699" y="189"/>
                  </a:moveTo>
                  <a:lnTo>
                    <a:pt x="588" y="0"/>
                  </a:lnTo>
                  <a:lnTo>
                    <a:pt x="588" y="250"/>
                  </a:lnTo>
                  <a:lnTo>
                    <a:pt x="587" y="258"/>
                  </a:lnTo>
                  <a:lnTo>
                    <a:pt x="582" y="265"/>
                  </a:lnTo>
                  <a:lnTo>
                    <a:pt x="577" y="269"/>
                  </a:lnTo>
                  <a:lnTo>
                    <a:pt x="570" y="273"/>
                  </a:lnTo>
                  <a:lnTo>
                    <a:pt x="562" y="273"/>
                  </a:lnTo>
                  <a:lnTo>
                    <a:pt x="554" y="272"/>
                  </a:lnTo>
                  <a:lnTo>
                    <a:pt x="548" y="267"/>
                  </a:lnTo>
                  <a:lnTo>
                    <a:pt x="543" y="260"/>
                  </a:lnTo>
                  <a:lnTo>
                    <a:pt x="433" y="21"/>
                  </a:lnTo>
                  <a:lnTo>
                    <a:pt x="433" y="250"/>
                  </a:lnTo>
                  <a:lnTo>
                    <a:pt x="432" y="258"/>
                  </a:lnTo>
                  <a:lnTo>
                    <a:pt x="428" y="265"/>
                  </a:lnTo>
                  <a:lnTo>
                    <a:pt x="422" y="269"/>
                  </a:lnTo>
                  <a:lnTo>
                    <a:pt x="416" y="273"/>
                  </a:lnTo>
                  <a:lnTo>
                    <a:pt x="407" y="273"/>
                  </a:lnTo>
                  <a:lnTo>
                    <a:pt x="399" y="272"/>
                  </a:lnTo>
                  <a:lnTo>
                    <a:pt x="394" y="267"/>
                  </a:lnTo>
                  <a:lnTo>
                    <a:pt x="389" y="260"/>
                  </a:lnTo>
                  <a:lnTo>
                    <a:pt x="274" y="17"/>
                  </a:lnTo>
                  <a:lnTo>
                    <a:pt x="274" y="254"/>
                  </a:lnTo>
                  <a:lnTo>
                    <a:pt x="273" y="262"/>
                  </a:lnTo>
                  <a:lnTo>
                    <a:pt x="268" y="269"/>
                  </a:lnTo>
                  <a:lnTo>
                    <a:pt x="262" y="274"/>
                  </a:lnTo>
                  <a:lnTo>
                    <a:pt x="254" y="277"/>
                  </a:lnTo>
                  <a:lnTo>
                    <a:pt x="246" y="277"/>
                  </a:lnTo>
                  <a:lnTo>
                    <a:pt x="239" y="275"/>
                  </a:lnTo>
                  <a:lnTo>
                    <a:pt x="232" y="270"/>
                  </a:lnTo>
                  <a:lnTo>
                    <a:pt x="228" y="264"/>
                  </a:lnTo>
                  <a:lnTo>
                    <a:pt x="124" y="27"/>
                  </a:lnTo>
                  <a:lnTo>
                    <a:pt x="124" y="246"/>
                  </a:lnTo>
                  <a:lnTo>
                    <a:pt x="123" y="253"/>
                  </a:lnTo>
                  <a:lnTo>
                    <a:pt x="120" y="259"/>
                  </a:lnTo>
                  <a:lnTo>
                    <a:pt x="115" y="265"/>
                  </a:lnTo>
                  <a:lnTo>
                    <a:pt x="109" y="268"/>
                  </a:lnTo>
                  <a:lnTo>
                    <a:pt x="102" y="269"/>
                  </a:lnTo>
                  <a:lnTo>
                    <a:pt x="95" y="269"/>
                  </a:lnTo>
                  <a:lnTo>
                    <a:pt x="88" y="267"/>
                  </a:lnTo>
                  <a:lnTo>
                    <a:pt x="83" y="262"/>
                  </a:lnTo>
                  <a:lnTo>
                    <a:pt x="0" y="171"/>
                  </a:lnTo>
                  <a:lnTo>
                    <a:pt x="0" y="412"/>
                  </a:lnTo>
                  <a:lnTo>
                    <a:pt x="1" y="424"/>
                  </a:lnTo>
                  <a:lnTo>
                    <a:pt x="4" y="434"/>
                  </a:lnTo>
                  <a:lnTo>
                    <a:pt x="9" y="443"/>
                  </a:lnTo>
                  <a:lnTo>
                    <a:pt x="16" y="452"/>
                  </a:lnTo>
                  <a:lnTo>
                    <a:pt x="24" y="459"/>
                  </a:lnTo>
                  <a:lnTo>
                    <a:pt x="34" y="464"/>
                  </a:lnTo>
                  <a:lnTo>
                    <a:pt x="44" y="467"/>
                  </a:lnTo>
                  <a:lnTo>
                    <a:pt x="55" y="468"/>
                  </a:lnTo>
                  <a:lnTo>
                    <a:pt x="647" y="468"/>
                  </a:lnTo>
                  <a:lnTo>
                    <a:pt x="658" y="467"/>
                  </a:lnTo>
                  <a:lnTo>
                    <a:pt x="669" y="464"/>
                  </a:lnTo>
                  <a:lnTo>
                    <a:pt x="678" y="459"/>
                  </a:lnTo>
                  <a:lnTo>
                    <a:pt x="687" y="452"/>
                  </a:lnTo>
                  <a:lnTo>
                    <a:pt x="694" y="443"/>
                  </a:lnTo>
                  <a:lnTo>
                    <a:pt x="699" y="434"/>
                  </a:lnTo>
                  <a:lnTo>
                    <a:pt x="702" y="424"/>
                  </a:lnTo>
                  <a:lnTo>
                    <a:pt x="703" y="412"/>
                  </a:lnTo>
                  <a:lnTo>
                    <a:pt x="703" y="194"/>
                  </a:lnTo>
                  <a:lnTo>
                    <a:pt x="702" y="193"/>
                  </a:lnTo>
                  <a:lnTo>
                    <a:pt x="701" y="191"/>
                  </a:lnTo>
                  <a:lnTo>
                    <a:pt x="700" y="190"/>
                  </a:lnTo>
                  <a:lnTo>
                    <a:pt x="699"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71" name="Freeform 23"/>
            <p:cNvSpPr>
              <a:spLocks/>
            </p:cNvSpPr>
            <p:nvPr/>
          </p:nvSpPr>
          <p:spPr bwMode="auto">
            <a:xfrm>
              <a:off x="7010401" y="3462338"/>
              <a:ext cx="558800" cy="342900"/>
            </a:xfrm>
            <a:custGeom>
              <a:avLst/>
              <a:gdLst>
                <a:gd name="T0" fmla="*/ 77 w 703"/>
                <a:gd name="T1" fmla="*/ 162 h 431"/>
                <a:gd name="T2" fmla="*/ 78 w 703"/>
                <a:gd name="T3" fmla="*/ 154 h 431"/>
                <a:gd name="T4" fmla="*/ 82 w 703"/>
                <a:gd name="T5" fmla="*/ 147 h 431"/>
                <a:gd name="T6" fmla="*/ 87 w 703"/>
                <a:gd name="T7" fmla="*/ 142 h 431"/>
                <a:gd name="T8" fmla="*/ 95 w 703"/>
                <a:gd name="T9" fmla="*/ 139 h 431"/>
                <a:gd name="T10" fmla="*/ 103 w 703"/>
                <a:gd name="T11" fmla="*/ 139 h 431"/>
                <a:gd name="T12" fmla="*/ 110 w 703"/>
                <a:gd name="T13" fmla="*/ 141 h 431"/>
                <a:gd name="T14" fmla="*/ 117 w 703"/>
                <a:gd name="T15" fmla="*/ 146 h 431"/>
                <a:gd name="T16" fmla="*/ 122 w 703"/>
                <a:gd name="T17" fmla="*/ 153 h 431"/>
                <a:gd name="T18" fmla="*/ 227 w 703"/>
                <a:gd name="T19" fmla="*/ 389 h 431"/>
                <a:gd name="T20" fmla="*/ 227 w 703"/>
                <a:gd name="T21" fmla="*/ 158 h 431"/>
                <a:gd name="T22" fmla="*/ 228 w 703"/>
                <a:gd name="T23" fmla="*/ 150 h 431"/>
                <a:gd name="T24" fmla="*/ 231 w 703"/>
                <a:gd name="T25" fmla="*/ 144 h 431"/>
                <a:gd name="T26" fmla="*/ 237 w 703"/>
                <a:gd name="T27" fmla="*/ 139 h 431"/>
                <a:gd name="T28" fmla="*/ 245 w 703"/>
                <a:gd name="T29" fmla="*/ 135 h 431"/>
                <a:gd name="T30" fmla="*/ 253 w 703"/>
                <a:gd name="T31" fmla="*/ 135 h 431"/>
                <a:gd name="T32" fmla="*/ 260 w 703"/>
                <a:gd name="T33" fmla="*/ 137 h 431"/>
                <a:gd name="T34" fmla="*/ 267 w 703"/>
                <a:gd name="T35" fmla="*/ 141 h 431"/>
                <a:gd name="T36" fmla="*/ 272 w 703"/>
                <a:gd name="T37" fmla="*/ 148 h 431"/>
                <a:gd name="T38" fmla="*/ 387 w 703"/>
                <a:gd name="T39" fmla="*/ 391 h 431"/>
                <a:gd name="T40" fmla="*/ 387 w 703"/>
                <a:gd name="T41" fmla="*/ 158 h 431"/>
                <a:gd name="T42" fmla="*/ 388 w 703"/>
                <a:gd name="T43" fmla="*/ 150 h 431"/>
                <a:gd name="T44" fmla="*/ 391 w 703"/>
                <a:gd name="T45" fmla="*/ 144 h 431"/>
                <a:gd name="T46" fmla="*/ 397 w 703"/>
                <a:gd name="T47" fmla="*/ 139 h 431"/>
                <a:gd name="T48" fmla="*/ 405 w 703"/>
                <a:gd name="T49" fmla="*/ 135 h 431"/>
                <a:gd name="T50" fmla="*/ 413 w 703"/>
                <a:gd name="T51" fmla="*/ 135 h 431"/>
                <a:gd name="T52" fmla="*/ 420 w 703"/>
                <a:gd name="T53" fmla="*/ 137 h 431"/>
                <a:gd name="T54" fmla="*/ 427 w 703"/>
                <a:gd name="T55" fmla="*/ 141 h 431"/>
                <a:gd name="T56" fmla="*/ 432 w 703"/>
                <a:gd name="T57" fmla="*/ 148 h 431"/>
                <a:gd name="T58" fmla="*/ 541 w 703"/>
                <a:gd name="T59" fmla="*/ 388 h 431"/>
                <a:gd name="T60" fmla="*/ 541 w 703"/>
                <a:gd name="T61" fmla="*/ 158 h 431"/>
                <a:gd name="T62" fmla="*/ 542 w 703"/>
                <a:gd name="T63" fmla="*/ 150 h 431"/>
                <a:gd name="T64" fmla="*/ 546 w 703"/>
                <a:gd name="T65" fmla="*/ 144 h 431"/>
                <a:gd name="T66" fmla="*/ 551 w 703"/>
                <a:gd name="T67" fmla="*/ 139 h 431"/>
                <a:gd name="T68" fmla="*/ 558 w 703"/>
                <a:gd name="T69" fmla="*/ 135 h 431"/>
                <a:gd name="T70" fmla="*/ 566 w 703"/>
                <a:gd name="T71" fmla="*/ 134 h 431"/>
                <a:gd name="T72" fmla="*/ 573 w 703"/>
                <a:gd name="T73" fmla="*/ 137 h 431"/>
                <a:gd name="T74" fmla="*/ 580 w 703"/>
                <a:gd name="T75" fmla="*/ 140 h 431"/>
                <a:gd name="T76" fmla="*/ 585 w 703"/>
                <a:gd name="T77" fmla="*/ 146 h 431"/>
                <a:gd name="T78" fmla="*/ 703 w 703"/>
                <a:gd name="T79" fmla="*/ 348 h 431"/>
                <a:gd name="T80" fmla="*/ 703 w 703"/>
                <a:gd name="T81" fmla="*/ 55 h 431"/>
                <a:gd name="T82" fmla="*/ 702 w 703"/>
                <a:gd name="T83" fmla="*/ 43 h 431"/>
                <a:gd name="T84" fmla="*/ 699 w 703"/>
                <a:gd name="T85" fmla="*/ 34 h 431"/>
                <a:gd name="T86" fmla="*/ 694 w 703"/>
                <a:gd name="T87" fmla="*/ 24 h 431"/>
                <a:gd name="T88" fmla="*/ 687 w 703"/>
                <a:gd name="T89" fmla="*/ 16 h 431"/>
                <a:gd name="T90" fmla="*/ 678 w 703"/>
                <a:gd name="T91" fmla="*/ 9 h 431"/>
                <a:gd name="T92" fmla="*/ 669 w 703"/>
                <a:gd name="T93" fmla="*/ 4 h 431"/>
                <a:gd name="T94" fmla="*/ 658 w 703"/>
                <a:gd name="T95" fmla="*/ 1 h 431"/>
                <a:gd name="T96" fmla="*/ 647 w 703"/>
                <a:gd name="T97" fmla="*/ 0 h 431"/>
                <a:gd name="T98" fmla="*/ 55 w 703"/>
                <a:gd name="T99" fmla="*/ 0 h 431"/>
                <a:gd name="T100" fmla="*/ 44 w 703"/>
                <a:gd name="T101" fmla="*/ 1 h 431"/>
                <a:gd name="T102" fmla="*/ 34 w 703"/>
                <a:gd name="T103" fmla="*/ 4 h 431"/>
                <a:gd name="T104" fmla="*/ 24 w 703"/>
                <a:gd name="T105" fmla="*/ 9 h 431"/>
                <a:gd name="T106" fmla="*/ 16 w 703"/>
                <a:gd name="T107" fmla="*/ 16 h 431"/>
                <a:gd name="T108" fmla="*/ 9 w 703"/>
                <a:gd name="T109" fmla="*/ 24 h 431"/>
                <a:gd name="T110" fmla="*/ 4 w 703"/>
                <a:gd name="T111" fmla="*/ 34 h 431"/>
                <a:gd name="T112" fmla="*/ 1 w 703"/>
                <a:gd name="T113" fmla="*/ 43 h 431"/>
                <a:gd name="T114" fmla="*/ 0 w 703"/>
                <a:gd name="T115" fmla="*/ 55 h 431"/>
                <a:gd name="T116" fmla="*/ 0 w 703"/>
                <a:gd name="T117" fmla="*/ 346 h 431"/>
                <a:gd name="T118" fmla="*/ 77 w 703"/>
                <a:gd name="T119" fmla="*/ 431 h 431"/>
                <a:gd name="T120" fmla="*/ 77 w 703"/>
                <a:gd name="T121" fmla="*/ 162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3" h="431">
                  <a:moveTo>
                    <a:pt x="77" y="162"/>
                  </a:moveTo>
                  <a:lnTo>
                    <a:pt x="78" y="154"/>
                  </a:lnTo>
                  <a:lnTo>
                    <a:pt x="82" y="147"/>
                  </a:lnTo>
                  <a:lnTo>
                    <a:pt x="87" y="142"/>
                  </a:lnTo>
                  <a:lnTo>
                    <a:pt x="95" y="139"/>
                  </a:lnTo>
                  <a:lnTo>
                    <a:pt x="103" y="139"/>
                  </a:lnTo>
                  <a:lnTo>
                    <a:pt x="110" y="141"/>
                  </a:lnTo>
                  <a:lnTo>
                    <a:pt x="117" y="146"/>
                  </a:lnTo>
                  <a:lnTo>
                    <a:pt x="122" y="153"/>
                  </a:lnTo>
                  <a:lnTo>
                    <a:pt x="227" y="389"/>
                  </a:lnTo>
                  <a:lnTo>
                    <a:pt x="227" y="158"/>
                  </a:lnTo>
                  <a:lnTo>
                    <a:pt x="228" y="150"/>
                  </a:lnTo>
                  <a:lnTo>
                    <a:pt x="231" y="144"/>
                  </a:lnTo>
                  <a:lnTo>
                    <a:pt x="237" y="139"/>
                  </a:lnTo>
                  <a:lnTo>
                    <a:pt x="245" y="135"/>
                  </a:lnTo>
                  <a:lnTo>
                    <a:pt x="253" y="135"/>
                  </a:lnTo>
                  <a:lnTo>
                    <a:pt x="260" y="137"/>
                  </a:lnTo>
                  <a:lnTo>
                    <a:pt x="267" y="141"/>
                  </a:lnTo>
                  <a:lnTo>
                    <a:pt x="272" y="148"/>
                  </a:lnTo>
                  <a:lnTo>
                    <a:pt x="387" y="391"/>
                  </a:lnTo>
                  <a:lnTo>
                    <a:pt x="387" y="158"/>
                  </a:lnTo>
                  <a:lnTo>
                    <a:pt x="388" y="150"/>
                  </a:lnTo>
                  <a:lnTo>
                    <a:pt x="391" y="144"/>
                  </a:lnTo>
                  <a:lnTo>
                    <a:pt x="397" y="139"/>
                  </a:lnTo>
                  <a:lnTo>
                    <a:pt x="405" y="135"/>
                  </a:lnTo>
                  <a:lnTo>
                    <a:pt x="413" y="135"/>
                  </a:lnTo>
                  <a:lnTo>
                    <a:pt x="420" y="137"/>
                  </a:lnTo>
                  <a:lnTo>
                    <a:pt x="427" y="141"/>
                  </a:lnTo>
                  <a:lnTo>
                    <a:pt x="432" y="148"/>
                  </a:lnTo>
                  <a:lnTo>
                    <a:pt x="541" y="388"/>
                  </a:lnTo>
                  <a:lnTo>
                    <a:pt x="541" y="158"/>
                  </a:lnTo>
                  <a:lnTo>
                    <a:pt x="542" y="150"/>
                  </a:lnTo>
                  <a:lnTo>
                    <a:pt x="546" y="144"/>
                  </a:lnTo>
                  <a:lnTo>
                    <a:pt x="551" y="139"/>
                  </a:lnTo>
                  <a:lnTo>
                    <a:pt x="558" y="135"/>
                  </a:lnTo>
                  <a:lnTo>
                    <a:pt x="566" y="134"/>
                  </a:lnTo>
                  <a:lnTo>
                    <a:pt x="573" y="137"/>
                  </a:lnTo>
                  <a:lnTo>
                    <a:pt x="580" y="140"/>
                  </a:lnTo>
                  <a:lnTo>
                    <a:pt x="585" y="146"/>
                  </a:lnTo>
                  <a:lnTo>
                    <a:pt x="703" y="348"/>
                  </a:lnTo>
                  <a:lnTo>
                    <a:pt x="703" y="55"/>
                  </a:lnTo>
                  <a:lnTo>
                    <a:pt x="702" y="43"/>
                  </a:lnTo>
                  <a:lnTo>
                    <a:pt x="699" y="34"/>
                  </a:lnTo>
                  <a:lnTo>
                    <a:pt x="694" y="24"/>
                  </a:lnTo>
                  <a:lnTo>
                    <a:pt x="687" y="16"/>
                  </a:lnTo>
                  <a:lnTo>
                    <a:pt x="678" y="9"/>
                  </a:lnTo>
                  <a:lnTo>
                    <a:pt x="669" y="4"/>
                  </a:lnTo>
                  <a:lnTo>
                    <a:pt x="658" y="1"/>
                  </a:lnTo>
                  <a:lnTo>
                    <a:pt x="647" y="0"/>
                  </a:lnTo>
                  <a:lnTo>
                    <a:pt x="55" y="0"/>
                  </a:lnTo>
                  <a:lnTo>
                    <a:pt x="44" y="1"/>
                  </a:lnTo>
                  <a:lnTo>
                    <a:pt x="34" y="4"/>
                  </a:lnTo>
                  <a:lnTo>
                    <a:pt x="24" y="9"/>
                  </a:lnTo>
                  <a:lnTo>
                    <a:pt x="16" y="16"/>
                  </a:lnTo>
                  <a:lnTo>
                    <a:pt x="9" y="24"/>
                  </a:lnTo>
                  <a:lnTo>
                    <a:pt x="4" y="34"/>
                  </a:lnTo>
                  <a:lnTo>
                    <a:pt x="1" y="43"/>
                  </a:lnTo>
                  <a:lnTo>
                    <a:pt x="0" y="55"/>
                  </a:lnTo>
                  <a:lnTo>
                    <a:pt x="0" y="346"/>
                  </a:lnTo>
                  <a:lnTo>
                    <a:pt x="77" y="431"/>
                  </a:lnTo>
                  <a:lnTo>
                    <a:pt x="77"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72" name="Freeform 24"/>
            <p:cNvSpPr>
              <a:spLocks/>
            </p:cNvSpPr>
            <p:nvPr/>
          </p:nvSpPr>
          <p:spPr bwMode="auto">
            <a:xfrm>
              <a:off x="7004051" y="4157663"/>
              <a:ext cx="61913" cy="63500"/>
            </a:xfrm>
            <a:custGeom>
              <a:avLst/>
              <a:gdLst>
                <a:gd name="T0" fmla="*/ 40 w 78"/>
                <a:gd name="T1" fmla="*/ 79 h 79"/>
                <a:gd name="T2" fmla="*/ 48 w 78"/>
                <a:gd name="T3" fmla="*/ 78 h 79"/>
                <a:gd name="T4" fmla="*/ 55 w 78"/>
                <a:gd name="T5" fmla="*/ 76 h 79"/>
                <a:gd name="T6" fmla="*/ 61 w 78"/>
                <a:gd name="T7" fmla="*/ 72 h 79"/>
                <a:gd name="T8" fmla="*/ 67 w 78"/>
                <a:gd name="T9" fmla="*/ 68 h 79"/>
                <a:gd name="T10" fmla="*/ 71 w 78"/>
                <a:gd name="T11" fmla="*/ 62 h 79"/>
                <a:gd name="T12" fmla="*/ 75 w 78"/>
                <a:gd name="T13" fmla="*/ 55 h 79"/>
                <a:gd name="T14" fmla="*/ 77 w 78"/>
                <a:gd name="T15" fmla="*/ 48 h 79"/>
                <a:gd name="T16" fmla="*/ 78 w 78"/>
                <a:gd name="T17" fmla="*/ 40 h 79"/>
                <a:gd name="T18" fmla="*/ 77 w 78"/>
                <a:gd name="T19" fmla="*/ 32 h 79"/>
                <a:gd name="T20" fmla="*/ 75 w 78"/>
                <a:gd name="T21" fmla="*/ 25 h 79"/>
                <a:gd name="T22" fmla="*/ 71 w 78"/>
                <a:gd name="T23" fmla="*/ 18 h 79"/>
                <a:gd name="T24" fmla="*/ 67 w 78"/>
                <a:gd name="T25" fmla="*/ 11 h 79"/>
                <a:gd name="T26" fmla="*/ 61 w 78"/>
                <a:gd name="T27" fmla="*/ 7 h 79"/>
                <a:gd name="T28" fmla="*/ 55 w 78"/>
                <a:gd name="T29" fmla="*/ 3 h 79"/>
                <a:gd name="T30" fmla="*/ 48 w 78"/>
                <a:gd name="T31" fmla="*/ 1 h 79"/>
                <a:gd name="T32" fmla="*/ 40 w 78"/>
                <a:gd name="T33" fmla="*/ 0 h 79"/>
                <a:gd name="T34" fmla="*/ 32 w 78"/>
                <a:gd name="T35" fmla="*/ 1 h 79"/>
                <a:gd name="T36" fmla="*/ 25 w 78"/>
                <a:gd name="T37" fmla="*/ 3 h 79"/>
                <a:gd name="T38" fmla="*/ 18 w 78"/>
                <a:gd name="T39" fmla="*/ 7 h 79"/>
                <a:gd name="T40" fmla="*/ 11 w 78"/>
                <a:gd name="T41" fmla="*/ 11 h 79"/>
                <a:gd name="T42" fmla="*/ 7 w 78"/>
                <a:gd name="T43" fmla="*/ 18 h 79"/>
                <a:gd name="T44" fmla="*/ 3 w 78"/>
                <a:gd name="T45" fmla="*/ 25 h 79"/>
                <a:gd name="T46" fmla="*/ 1 w 78"/>
                <a:gd name="T47" fmla="*/ 32 h 79"/>
                <a:gd name="T48" fmla="*/ 0 w 78"/>
                <a:gd name="T49" fmla="*/ 40 h 79"/>
                <a:gd name="T50" fmla="*/ 1 w 78"/>
                <a:gd name="T51" fmla="*/ 48 h 79"/>
                <a:gd name="T52" fmla="*/ 3 w 78"/>
                <a:gd name="T53" fmla="*/ 55 h 79"/>
                <a:gd name="T54" fmla="*/ 7 w 78"/>
                <a:gd name="T55" fmla="*/ 62 h 79"/>
                <a:gd name="T56" fmla="*/ 11 w 78"/>
                <a:gd name="T57" fmla="*/ 68 h 79"/>
                <a:gd name="T58" fmla="*/ 18 w 78"/>
                <a:gd name="T59" fmla="*/ 72 h 79"/>
                <a:gd name="T60" fmla="*/ 25 w 78"/>
                <a:gd name="T61" fmla="*/ 76 h 79"/>
                <a:gd name="T62" fmla="*/ 32 w 78"/>
                <a:gd name="T63" fmla="*/ 78 h 79"/>
                <a:gd name="T64" fmla="*/ 40 w 78"/>
                <a:gd name="T6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40" y="79"/>
                  </a:moveTo>
                  <a:lnTo>
                    <a:pt x="48" y="78"/>
                  </a:lnTo>
                  <a:lnTo>
                    <a:pt x="55" y="76"/>
                  </a:lnTo>
                  <a:lnTo>
                    <a:pt x="61" y="72"/>
                  </a:lnTo>
                  <a:lnTo>
                    <a:pt x="67" y="68"/>
                  </a:lnTo>
                  <a:lnTo>
                    <a:pt x="71" y="62"/>
                  </a:lnTo>
                  <a:lnTo>
                    <a:pt x="75" y="55"/>
                  </a:lnTo>
                  <a:lnTo>
                    <a:pt x="77" y="48"/>
                  </a:lnTo>
                  <a:lnTo>
                    <a:pt x="78" y="40"/>
                  </a:lnTo>
                  <a:lnTo>
                    <a:pt x="77" y="32"/>
                  </a:lnTo>
                  <a:lnTo>
                    <a:pt x="75" y="25"/>
                  </a:lnTo>
                  <a:lnTo>
                    <a:pt x="71" y="18"/>
                  </a:lnTo>
                  <a:lnTo>
                    <a:pt x="67" y="11"/>
                  </a:lnTo>
                  <a:lnTo>
                    <a:pt x="61" y="7"/>
                  </a:lnTo>
                  <a:lnTo>
                    <a:pt x="55" y="3"/>
                  </a:lnTo>
                  <a:lnTo>
                    <a:pt x="48" y="1"/>
                  </a:lnTo>
                  <a:lnTo>
                    <a:pt x="40" y="0"/>
                  </a:lnTo>
                  <a:lnTo>
                    <a:pt x="32" y="1"/>
                  </a:lnTo>
                  <a:lnTo>
                    <a:pt x="25" y="3"/>
                  </a:lnTo>
                  <a:lnTo>
                    <a:pt x="18" y="7"/>
                  </a:lnTo>
                  <a:lnTo>
                    <a:pt x="11" y="11"/>
                  </a:lnTo>
                  <a:lnTo>
                    <a:pt x="7" y="18"/>
                  </a:lnTo>
                  <a:lnTo>
                    <a:pt x="3" y="25"/>
                  </a:lnTo>
                  <a:lnTo>
                    <a:pt x="1" y="32"/>
                  </a:lnTo>
                  <a:lnTo>
                    <a:pt x="0" y="40"/>
                  </a:lnTo>
                  <a:lnTo>
                    <a:pt x="1" y="48"/>
                  </a:lnTo>
                  <a:lnTo>
                    <a:pt x="3" y="55"/>
                  </a:lnTo>
                  <a:lnTo>
                    <a:pt x="7" y="62"/>
                  </a:lnTo>
                  <a:lnTo>
                    <a:pt x="11" y="68"/>
                  </a:lnTo>
                  <a:lnTo>
                    <a:pt x="18" y="72"/>
                  </a:lnTo>
                  <a:lnTo>
                    <a:pt x="25" y="76"/>
                  </a:lnTo>
                  <a:lnTo>
                    <a:pt x="32" y="78"/>
                  </a:lnTo>
                  <a:lnTo>
                    <a:pt x="40"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073" name="Freeform 25"/>
            <p:cNvSpPr>
              <a:spLocks/>
            </p:cNvSpPr>
            <p:nvPr/>
          </p:nvSpPr>
          <p:spPr bwMode="auto">
            <a:xfrm>
              <a:off x="7123113" y="4157663"/>
              <a:ext cx="61913" cy="63500"/>
            </a:xfrm>
            <a:custGeom>
              <a:avLst/>
              <a:gdLst>
                <a:gd name="T0" fmla="*/ 39 w 78"/>
                <a:gd name="T1" fmla="*/ 79 h 79"/>
                <a:gd name="T2" fmla="*/ 47 w 78"/>
                <a:gd name="T3" fmla="*/ 78 h 79"/>
                <a:gd name="T4" fmla="*/ 54 w 78"/>
                <a:gd name="T5" fmla="*/ 76 h 79"/>
                <a:gd name="T6" fmla="*/ 61 w 78"/>
                <a:gd name="T7" fmla="*/ 72 h 79"/>
                <a:gd name="T8" fmla="*/ 66 w 78"/>
                <a:gd name="T9" fmla="*/ 68 h 79"/>
                <a:gd name="T10" fmla="*/ 71 w 78"/>
                <a:gd name="T11" fmla="*/ 62 h 79"/>
                <a:gd name="T12" fmla="*/ 74 w 78"/>
                <a:gd name="T13" fmla="*/ 55 h 79"/>
                <a:gd name="T14" fmla="*/ 77 w 78"/>
                <a:gd name="T15" fmla="*/ 48 h 79"/>
                <a:gd name="T16" fmla="*/ 78 w 78"/>
                <a:gd name="T17" fmla="*/ 40 h 79"/>
                <a:gd name="T18" fmla="*/ 77 w 78"/>
                <a:gd name="T19" fmla="*/ 32 h 79"/>
                <a:gd name="T20" fmla="*/ 74 w 78"/>
                <a:gd name="T21" fmla="*/ 25 h 79"/>
                <a:gd name="T22" fmla="*/ 71 w 78"/>
                <a:gd name="T23" fmla="*/ 18 h 79"/>
                <a:gd name="T24" fmla="*/ 66 w 78"/>
                <a:gd name="T25" fmla="*/ 11 h 79"/>
                <a:gd name="T26" fmla="*/ 61 w 78"/>
                <a:gd name="T27" fmla="*/ 7 h 79"/>
                <a:gd name="T28" fmla="*/ 54 w 78"/>
                <a:gd name="T29" fmla="*/ 3 h 79"/>
                <a:gd name="T30" fmla="*/ 47 w 78"/>
                <a:gd name="T31" fmla="*/ 1 h 79"/>
                <a:gd name="T32" fmla="*/ 39 w 78"/>
                <a:gd name="T33" fmla="*/ 0 h 79"/>
                <a:gd name="T34" fmla="*/ 31 w 78"/>
                <a:gd name="T35" fmla="*/ 1 h 79"/>
                <a:gd name="T36" fmla="*/ 24 w 78"/>
                <a:gd name="T37" fmla="*/ 3 h 79"/>
                <a:gd name="T38" fmla="*/ 17 w 78"/>
                <a:gd name="T39" fmla="*/ 7 h 79"/>
                <a:gd name="T40" fmla="*/ 11 w 78"/>
                <a:gd name="T41" fmla="*/ 11 h 79"/>
                <a:gd name="T42" fmla="*/ 7 w 78"/>
                <a:gd name="T43" fmla="*/ 18 h 79"/>
                <a:gd name="T44" fmla="*/ 3 w 78"/>
                <a:gd name="T45" fmla="*/ 25 h 79"/>
                <a:gd name="T46" fmla="*/ 1 w 78"/>
                <a:gd name="T47" fmla="*/ 32 h 79"/>
                <a:gd name="T48" fmla="*/ 0 w 78"/>
                <a:gd name="T49" fmla="*/ 40 h 79"/>
                <a:gd name="T50" fmla="*/ 1 w 78"/>
                <a:gd name="T51" fmla="*/ 48 h 79"/>
                <a:gd name="T52" fmla="*/ 3 w 78"/>
                <a:gd name="T53" fmla="*/ 55 h 79"/>
                <a:gd name="T54" fmla="*/ 7 w 78"/>
                <a:gd name="T55" fmla="*/ 62 h 79"/>
                <a:gd name="T56" fmla="*/ 11 w 78"/>
                <a:gd name="T57" fmla="*/ 68 h 79"/>
                <a:gd name="T58" fmla="*/ 17 w 78"/>
                <a:gd name="T59" fmla="*/ 72 h 79"/>
                <a:gd name="T60" fmla="*/ 24 w 78"/>
                <a:gd name="T61" fmla="*/ 76 h 79"/>
                <a:gd name="T62" fmla="*/ 31 w 78"/>
                <a:gd name="T63" fmla="*/ 78 h 79"/>
                <a:gd name="T64" fmla="*/ 39 w 78"/>
                <a:gd name="T6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39" y="79"/>
                  </a:moveTo>
                  <a:lnTo>
                    <a:pt x="47" y="78"/>
                  </a:lnTo>
                  <a:lnTo>
                    <a:pt x="54" y="76"/>
                  </a:lnTo>
                  <a:lnTo>
                    <a:pt x="61" y="72"/>
                  </a:lnTo>
                  <a:lnTo>
                    <a:pt x="66" y="68"/>
                  </a:lnTo>
                  <a:lnTo>
                    <a:pt x="71" y="62"/>
                  </a:lnTo>
                  <a:lnTo>
                    <a:pt x="74" y="55"/>
                  </a:lnTo>
                  <a:lnTo>
                    <a:pt x="77" y="48"/>
                  </a:lnTo>
                  <a:lnTo>
                    <a:pt x="78" y="40"/>
                  </a:lnTo>
                  <a:lnTo>
                    <a:pt x="77" y="32"/>
                  </a:lnTo>
                  <a:lnTo>
                    <a:pt x="74" y="25"/>
                  </a:lnTo>
                  <a:lnTo>
                    <a:pt x="71" y="18"/>
                  </a:lnTo>
                  <a:lnTo>
                    <a:pt x="66" y="11"/>
                  </a:lnTo>
                  <a:lnTo>
                    <a:pt x="61" y="7"/>
                  </a:lnTo>
                  <a:lnTo>
                    <a:pt x="54" y="3"/>
                  </a:lnTo>
                  <a:lnTo>
                    <a:pt x="47" y="1"/>
                  </a:lnTo>
                  <a:lnTo>
                    <a:pt x="39" y="0"/>
                  </a:lnTo>
                  <a:lnTo>
                    <a:pt x="31" y="1"/>
                  </a:lnTo>
                  <a:lnTo>
                    <a:pt x="24" y="3"/>
                  </a:lnTo>
                  <a:lnTo>
                    <a:pt x="17" y="7"/>
                  </a:lnTo>
                  <a:lnTo>
                    <a:pt x="11" y="11"/>
                  </a:lnTo>
                  <a:lnTo>
                    <a:pt x="7" y="18"/>
                  </a:lnTo>
                  <a:lnTo>
                    <a:pt x="3" y="25"/>
                  </a:lnTo>
                  <a:lnTo>
                    <a:pt x="1" y="32"/>
                  </a:lnTo>
                  <a:lnTo>
                    <a:pt x="0" y="40"/>
                  </a:lnTo>
                  <a:lnTo>
                    <a:pt x="1" y="48"/>
                  </a:lnTo>
                  <a:lnTo>
                    <a:pt x="3" y="55"/>
                  </a:lnTo>
                  <a:lnTo>
                    <a:pt x="7" y="62"/>
                  </a:lnTo>
                  <a:lnTo>
                    <a:pt x="11" y="68"/>
                  </a:lnTo>
                  <a:lnTo>
                    <a:pt x="17" y="72"/>
                  </a:lnTo>
                  <a:lnTo>
                    <a:pt x="24" y="76"/>
                  </a:lnTo>
                  <a:lnTo>
                    <a:pt x="31" y="78"/>
                  </a:lnTo>
                  <a:lnTo>
                    <a:pt x="39"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grpSp>
        <p:nvGrpSpPr>
          <p:cNvPr id="33" name="Gruppo 32"/>
          <p:cNvGrpSpPr/>
          <p:nvPr/>
        </p:nvGrpSpPr>
        <p:grpSpPr>
          <a:xfrm>
            <a:off x="1282609" y="5043351"/>
            <a:ext cx="4456612" cy="1066799"/>
            <a:chOff x="1267097" y="5068389"/>
            <a:chExt cx="4456612" cy="1066799"/>
          </a:xfrm>
        </p:grpSpPr>
        <p:sp>
          <p:nvSpPr>
            <p:cNvPr id="32" name="Figura a mano libera 31"/>
            <p:cNvSpPr/>
            <p:nvPr/>
          </p:nvSpPr>
          <p:spPr>
            <a:xfrm>
              <a:off x="1267097" y="5068389"/>
              <a:ext cx="4428309" cy="496388"/>
            </a:xfrm>
            <a:custGeom>
              <a:avLst/>
              <a:gdLst>
                <a:gd name="connsiteX0" fmla="*/ 0 w 4428309"/>
                <a:gd name="connsiteY0" fmla="*/ 0 h 496388"/>
                <a:gd name="connsiteX1" fmla="*/ 1123406 w 4428309"/>
                <a:gd name="connsiteY1" fmla="*/ 248194 h 496388"/>
                <a:gd name="connsiteX2" fmla="*/ 2299063 w 4428309"/>
                <a:gd name="connsiteY2" fmla="*/ 496388 h 496388"/>
                <a:gd name="connsiteX3" fmla="*/ 3540034 w 4428309"/>
                <a:gd name="connsiteY3" fmla="*/ 248194 h 496388"/>
                <a:gd name="connsiteX4" fmla="*/ 4428309 w 4428309"/>
                <a:gd name="connsiteY4" fmla="*/ 65314 h 49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8309" h="496388">
                  <a:moveTo>
                    <a:pt x="0" y="0"/>
                  </a:moveTo>
                  <a:lnTo>
                    <a:pt x="1123406" y="248194"/>
                  </a:lnTo>
                  <a:cubicBezTo>
                    <a:pt x="1506583" y="330925"/>
                    <a:pt x="1896292" y="496388"/>
                    <a:pt x="2299063" y="496388"/>
                  </a:cubicBezTo>
                  <a:cubicBezTo>
                    <a:pt x="2701834" y="496388"/>
                    <a:pt x="3540034" y="248194"/>
                    <a:pt x="3540034" y="248194"/>
                  </a:cubicBezTo>
                  <a:lnTo>
                    <a:pt x="4428309" y="65314"/>
                  </a:lnTo>
                </a:path>
              </a:pathLst>
            </a:cu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Figura a mano libera 73"/>
            <p:cNvSpPr/>
            <p:nvPr/>
          </p:nvSpPr>
          <p:spPr>
            <a:xfrm flipV="1">
              <a:off x="1295400" y="5638800"/>
              <a:ext cx="4428309" cy="496388"/>
            </a:xfrm>
            <a:custGeom>
              <a:avLst/>
              <a:gdLst>
                <a:gd name="connsiteX0" fmla="*/ 0 w 4428309"/>
                <a:gd name="connsiteY0" fmla="*/ 0 h 496388"/>
                <a:gd name="connsiteX1" fmla="*/ 1123406 w 4428309"/>
                <a:gd name="connsiteY1" fmla="*/ 248194 h 496388"/>
                <a:gd name="connsiteX2" fmla="*/ 2299063 w 4428309"/>
                <a:gd name="connsiteY2" fmla="*/ 496388 h 496388"/>
                <a:gd name="connsiteX3" fmla="*/ 3540034 w 4428309"/>
                <a:gd name="connsiteY3" fmla="*/ 248194 h 496388"/>
                <a:gd name="connsiteX4" fmla="*/ 4428309 w 4428309"/>
                <a:gd name="connsiteY4" fmla="*/ 65314 h 49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8309" h="496388">
                  <a:moveTo>
                    <a:pt x="0" y="0"/>
                  </a:moveTo>
                  <a:lnTo>
                    <a:pt x="1123406" y="248194"/>
                  </a:lnTo>
                  <a:cubicBezTo>
                    <a:pt x="1506583" y="330925"/>
                    <a:pt x="1896292" y="496388"/>
                    <a:pt x="2299063" y="496388"/>
                  </a:cubicBezTo>
                  <a:cubicBezTo>
                    <a:pt x="2701834" y="496388"/>
                    <a:pt x="3540034" y="248194"/>
                    <a:pt x="3540034" y="248194"/>
                  </a:cubicBezTo>
                  <a:lnTo>
                    <a:pt x="4428309" y="65314"/>
                  </a:lnTo>
                </a:path>
              </a:pathLst>
            </a:cu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9" name="Ovale 38"/>
          <p:cNvSpPr/>
          <p:nvPr/>
        </p:nvSpPr>
        <p:spPr>
          <a:xfrm>
            <a:off x="3475809" y="5539739"/>
            <a:ext cx="225606" cy="740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ctangle 22"/>
          <p:cNvSpPr>
            <a:spLocks noChangeArrowheads="1"/>
          </p:cNvSpPr>
          <p:nvPr/>
        </p:nvSpPr>
        <p:spPr bwMode="auto">
          <a:xfrm>
            <a:off x="259631" y="-470590"/>
            <a:ext cx="8884369" cy="189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
                <a:srgbClr val="FFFF99"/>
              </a:buClr>
              <a:buFont typeface="Wingdings" pitchFamily="2" charset="2"/>
              <a:buNone/>
            </a:pPr>
            <a:r>
              <a:rPr lang="en-US" altLang="en-US" sz="1800" b="1" dirty="0">
                <a:solidFill>
                  <a:srgbClr val="000000"/>
                </a:solidFill>
              </a:rPr>
              <a:t> </a:t>
            </a:r>
            <a:endParaRPr lang="en-US" altLang="en-US" sz="1800" b="1" dirty="0" smtClean="0">
              <a:solidFill>
                <a:srgbClr val="000000"/>
              </a:solidFill>
            </a:endParaRPr>
          </a:p>
          <a:p>
            <a:pPr algn="ctr" eaLnBrk="1" hangingPunct="1">
              <a:spcBef>
                <a:spcPct val="0"/>
              </a:spcBef>
              <a:buClr>
                <a:srgbClr val="FFFF99"/>
              </a:buClr>
              <a:buFont typeface="Wingdings" pitchFamily="2" charset="2"/>
              <a:buNone/>
            </a:pPr>
            <a:r>
              <a:rPr lang="en-US" altLang="en-US" sz="2800" b="1" u="sng" dirty="0" smtClean="0">
                <a:solidFill>
                  <a:srgbClr val="000000"/>
                </a:solidFill>
              </a:rPr>
              <a:t>Our experimental approach</a:t>
            </a:r>
            <a:r>
              <a:rPr lang="en-US" altLang="en-US" sz="2800" b="1" dirty="0" smtClean="0">
                <a:solidFill>
                  <a:srgbClr val="000000"/>
                </a:solidFill>
              </a:rPr>
              <a:t>:</a:t>
            </a:r>
          </a:p>
          <a:p>
            <a:pPr algn="ctr" eaLnBrk="1" hangingPunct="1">
              <a:spcBef>
                <a:spcPct val="0"/>
              </a:spcBef>
              <a:buClr>
                <a:srgbClr val="FFFF99"/>
              </a:buClr>
              <a:buFont typeface="Wingdings" pitchFamily="2" charset="2"/>
              <a:buNone/>
            </a:pPr>
            <a:endParaRPr lang="en-US" altLang="en-US" sz="1000" b="1" dirty="0">
              <a:solidFill>
                <a:srgbClr val="000000"/>
              </a:solidFill>
            </a:endParaRPr>
          </a:p>
          <a:p>
            <a:pPr marL="285750" indent="-285750">
              <a:buFont typeface="Wingdings" panose="05000000000000000000" pitchFamily="2" charset="2"/>
              <a:buChar char="q"/>
            </a:pPr>
            <a:r>
              <a:rPr lang="en-US" sz="1800" b="1" dirty="0" smtClean="0"/>
              <a:t>The </a:t>
            </a:r>
            <a:r>
              <a:rPr lang="en-US" sz="1800" b="1" dirty="0"/>
              <a:t>transient current technique (TCT) is </a:t>
            </a:r>
            <a:r>
              <a:rPr lang="en-US" sz="1800" b="1" dirty="0" smtClean="0"/>
              <a:t>used </a:t>
            </a:r>
            <a:r>
              <a:rPr lang="en-US" sz="1800" b="1" dirty="0"/>
              <a:t>to </a:t>
            </a:r>
            <a:r>
              <a:rPr lang="en-US" sz="1800" b="1" dirty="0" smtClean="0"/>
              <a:t>measure laser induced current transients.</a:t>
            </a:r>
          </a:p>
          <a:p>
            <a:pPr>
              <a:buNone/>
            </a:pPr>
            <a:endParaRPr lang="en-US" sz="1800" b="1" dirty="0"/>
          </a:p>
        </p:txBody>
      </p:sp>
    </p:spTree>
    <p:extLst>
      <p:ext uri="{BB962C8B-B14F-4D97-AF65-F5344CB8AC3E}">
        <p14:creationId xmlns:p14="http://schemas.microsoft.com/office/powerpoint/2010/main" val="2193663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2"/>
          <p:cNvSpPr>
            <a:spLocks noChangeArrowheads="1"/>
          </p:cNvSpPr>
          <p:nvPr/>
        </p:nvSpPr>
        <p:spPr bwMode="auto">
          <a:xfrm>
            <a:off x="269726" y="332656"/>
            <a:ext cx="8382000" cy="519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
                <a:srgbClr val="FFFF99"/>
              </a:buClr>
              <a:buFont typeface="Wingdings" pitchFamily="2" charset="2"/>
              <a:buNone/>
            </a:pPr>
            <a:r>
              <a:rPr lang="en-US" altLang="en-US" sz="1800" b="1" dirty="0">
                <a:solidFill>
                  <a:srgbClr val="000000"/>
                </a:solidFill>
              </a:rPr>
              <a:t> </a:t>
            </a:r>
            <a:endParaRPr lang="en-US" altLang="en-US" sz="1800" b="1" dirty="0" smtClean="0">
              <a:solidFill>
                <a:srgbClr val="000000"/>
              </a:solidFill>
            </a:endParaRPr>
          </a:p>
          <a:p>
            <a:pPr algn="ctr" eaLnBrk="1" hangingPunct="1">
              <a:spcBef>
                <a:spcPct val="0"/>
              </a:spcBef>
              <a:buClr>
                <a:srgbClr val="FFFF99"/>
              </a:buClr>
              <a:buFont typeface="Wingdings" pitchFamily="2" charset="2"/>
              <a:buNone/>
            </a:pPr>
            <a:r>
              <a:rPr lang="en-US" altLang="en-US" sz="2800" b="1" u="sng" dirty="0" smtClean="0">
                <a:solidFill>
                  <a:srgbClr val="000000"/>
                </a:solidFill>
              </a:rPr>
              <a:t>Our theoretical approach</a:t>
            </a:r>
            <a:r>
              <a:rPr lang="en-US" altLang="en-US" sz="2800" b="1" dirty="0" smtClean="0">
                <a:solidFill>
                  <a:srgbClr val="000000"/>
                </a:solidFill>
              </a:rPr>
              <a:t>:</a:t>
            </a:r>
          </a:p>
          <a:p>
            <a:pPr algn="ctr" eaLnBrk="1" hangingPunct="1">
              <a:spcBef>
                <a:spcPct val="0"/>
              </a:spcBef>
              <a:buClr>
                <a:srgbClr val="FFFF99"/>
              </a:buClr>
              <a:buFont typeface="Wingdings" pitchFamily="2" charset="2"/>
              <a:buNone/>
            </a:pPr>
            <a:endParaRPr lang="en-US" altLang="en-US" sz="2800" b="1" dirty="0" smtClean="0">
              <a:solidFill>
                <a:srgbClr val="000000"/>
              </a:solidFill>
            </a:endParaRPr>
          </a:p>
          <a:p>
            <a:pPr algn="ctr" eaLnBrk="1" hangingPunct="1">
              <a:spcBef>
                <a:spcPct val="0"/>
              </a:spcBef>
              <a:buClr>
                <a:srgbClr val="FFFF99"/>
              </a:buClr>
              <a:buFont typeface="Wingdings" pitchFamily="2" charset="2"/>
              <a:buNone/>
            </a:pPr>
            <a:endParaRPr lang="en-US" altLang="en-US" sz="1000" b="1" dirty="0">
              <a:solidFill>
                <a:srgbClr val="000000"/>
              </a:solidFill>
            </a:endParaRPr>
          </a:p>
          <a:p>
            <a:pPr algn="just" eaLnBrk="1" hangingPunct="1">
              <a:lnSpc>
                <a:spcPct val="125000"/>
              </a:lnSpc>
              <a:spcBef>
                <a:spcPct val="0"/>
              </a:spcBef>
              <a:buClr>
                <a:srgbClr val="000000"/>
              </a:buClr>
              <a:buFont typeface="Wingdings" pitchFamily="2" charset="2"/>
              <a:buChar char="q"/>
            </a:pPr>
            <a:r>
              <a:rPr lang="en-US" altLang="en-US" sz="1800" b="1" dirty="0">
                <a:solidFill>
                  <a:srgbClr val="000000"/>
                </a:solidFill>
              </a:rPr>
              <a:t> Theoretical modeling (Q</a:t>
            </a:r>
            <a:r>
              <a:rPr lang="bg-BG" altLang="en-US" sz="1800" b="1" dirty="0">
                <a:solidFill>
                  <a:srgbClr val="000000"/>
                </a:solidFill>
              </a:rPr>
              <a:t>uantum kinetic </a:t>
            </a:r>
            <a:r>
              <a:rPr lang="en-US" altLang="en-US" sz="1800" b="1" dirty="0">
                <a:solidFill>
                  <a:srgbClr val="000000"/>
                </a:solidFill>
              </a:rPr>
              <a:t>formalism </a:t>
            </a:r>
            <a:r>
              <a:rPr lang="bg-BG" altLang="en-US" sz="1800" b="1" dirty="0">
                <a:solidFill>
                  <a:srgbClr val="000000"/>
                </a:solidFill>
              </a:rPr>
              <a:t>based on </a:t>
            </a:r>
            <a:r>
              <a:rPr lang="en-US" altLang="en-US" sz="1800" b="1" dirty="0">
                <a:solidFill>
                  <a:srgbClr val="000000"/>
                </a:solidFill>
              </a:rPr>
              <a:t>a</a:t>
            </a:r>
            <a:r>
              <a:rPr lang="bg-BG" altLang="en-US" sz="1800" b="1" dirty="0" smtClean="0">
                <a:solidFill>
                  <a:srgbClr val="000000"/>
                </a:solidFill>
              </a:rPr>
              <a:t> Boltzmann-typ</a:t>
            </a:r>
            <a:r>
              <a:rPr lang="en-US" altLang="en-US" sz="1800" b="1" dirty="0" smtClean="0">
                <a:solidFill>
                  <a:srgbClr val="000000"/>
                </a:solidFill>
              </a:rPr>
              <a:t>e</a:t>
            </a:r>
            <a:r>
              <a:rPr lang="bg-BG" altLang="en-US" sz="1800" b="1" dirty="0" smtClean="0">
                <a:solidFill>
                  <a:srgbClr val="000000"/>
                </a:solidFill>
              </a:rPr>
              <a:t> </a:t>
            </a:r>
            <a:r>
              <a:rPr lang="bg-BG" altLang="en-US" sz="1800" b="1" dirty="0">
                <a:solidFill>
                  <a:srgbClr val="000000"/>
                </a:solidFill>
              </a:rPr>
              <a:t>equation</a:t>
            </a:r>
            <a:r>
              <a:rPr lang="en-US" altLang="en-US" sz="1800" b="1" dirty="0">
                <a:solidFill>
                  <a:srgbClr val="000000"/>
                </a:solidFill>
              </a:rPr>
              <a:t> </a:t>
            </a:r>
            <a:r>
              <a:rPr lang="en-US" altLang="en-US" sz="1800" b="1" dirty="0" smtClean="0">
                <a:solidFill>
                  <a:srgbClr val="000000"/>
                </a:solidFill>
              </a:rPr>
              <a:t>including </a:t>
            </a:r>
            <a:r>
              <a:rPr lang="en-US" altLang="en-US" sz="1800" b="1" dirty="0">
                <a:solidFill>
                  <a:srgbClr val="000000"/>
                </a:solidFill>
              </a:rPr>
              <a:t>photo-excitation</a:t>
            </a:r>
            <a:r>
              <a:rPr lang="en-US" altLang="en-US" sz="1800" b="1" dirty="0" smtClean="0">
                <a:solidFill>
                  <a:srgbClr val="000000"/>
                </a:solidFill>
              </a:rPr>
              <a:t>, </a:t>
            </a:r>
            <a:r>
              <a:rPr lang="en-US" altLang="en-US" sz="1800" b="1" dirty="0">
                <a:solidFill>
                  <a:srgbClr val="000000"/>
                </a:solidFill>
              </a:rPr>
              <a:t>free-carrier </a:t>
            </a:r>
            <a:r>
              <a:rPr lang="en-US" altLang="en-US" sz="1800" b="1" dirty="0" smtClean="0">
                <a:solidFill>
                  <a:srgbClr val="000000"/>
                </a:solidFill>
              </a:rPr>
              <a:t>absorption, </a:t>
            </a:r>
            <a:r>
              <a:rPr lang="en-US" altLang="en-US" sz="1800" b="1" dirty="0">
                <a:solidFill>
                  <a:srgbClr val="000000"/>
                </a:solidFill>
              </a:rPr>
              <a:t>impact ionization, Auger recombination of electron-hole plasma, thermal exchange with the </a:t>
            </a:r>
            <a:r>
              <a:rPr lang="en-US" altLang="en-US" sz="1800" b="1" dirty="0" smtClean="0">
                <a:solidFill>
                  <a:srgbClr val="000000"/>
                </a:solidFill>
              </a:rPr>
              <a:t>lattice is </a:t>
            </a:r>
            <a:r>
              <a:rPr lang="en-US" altLang="en-US" sz="1800" b="1" dirty="0">
                <a:solidFill>
                  <a:srgbClr val="000000"/>
                </a:solidFill>
              </a:rPr>
              <a:t>performed. </a:t>
            </a:r>
            <a:endParaRPr lang="en-US" altLang="en-US" sz="1800" b="1" dirty="0" smtClean="0">
              <a:solidFill>
                <a:srgbClr val="000000"/>
              </a:solidFill>
            </a:endParaRPr>
          </a:p>
          <a:p>
            <a:pPr algn="just" eaLnBrk="1" hangingPunct="1">
              <a:lnSpc>
                <a:spcPct val="125000"/>
              </a:lnSpc>
              <a:spcBef>
                <a:spcPct val="0"/>
              </a:spcBef>
              <a:buClr>
                <a:srgbClr val="000000"/>
              </a:buClr>
              <a:buFont typeface="Wingdings" pitchFamily="2" charset="2"/>
              <a:buChar char="q"/>
            </a:pPr>
            <a:endParaRPr lang="en-US" altLang="en-US" sz="1800" b="1" dirty="0" smtClean="0">
              <a:solidFill>
                <a:srgbClr val="000000"/>
              </a:solidFill>
            </a:endParaRPr>
          </a:p>
          <a:p>
            <a:pPr algn="just" eaLnBrk="1" hangingPunct="1">
              <a:lnSpc>
                <a:spcPct val="125000"/>
              </a:lnSpc>
              <a:spcBef>
                <a:spcPct val="0"/>
              </a:spcBef>
              <a:buClr>
                <a:srgbClr val="000000"/>
              </a:buClr>
              <a:buFont typeface="Wingdings" pitchFamily="2" charset="2"/>
              <a:buChar char="q"/>
            </a:pPr>
            <a:endParaRPr lang="en-US" altLang="en-US" sz="1800" b="1" dirty="0">
              <a:solidFill>
                <a:srgbClr val="000000"/>
              </a:solidFill>
            </a:endParaRPr>
          </a:p>
          <a:p>
            <a:pPr algn="just" eaLnBrk="1" hangingPunct="1">
              <a:lnSpc>
                <a:spcPct val="125000"/>
              </a:lnSpc>
              <a:spcBef>
                <a:spcPct val="0"/>
              </a:spcBef>
              <a:buClr>
                <a:srgbClr val="000000"/>
              </a:buClr>
              <a:buFont typeface="Wingdings" pitchFamily="2" charset="2"/>
              <a:buChar char="q"/>
            </a:pPr>
            <a:r>
              <a:rPr lang="en-US" sz="1800" b="1" dirty="0">
                <a:solidFill>
                  <a:srgbClr val="000000"/>
                </a:solidFill>
                <a:latin typeface="Arial"/>
              </a:rPr>
              <a:t>The transient conduction electron distribution functions, electron densities photo-generated and </a:t>
            </a:r>
            <a:r>
              <a:rPr lang="en-US" sz="1800" b="1" dirty="0">
                <a:solidFill>
                  <a:srgbClr val="000000"/>
                </a:solidFill>
              </a:rPr>
              <a:t>the average electron energies </a:t>
            </a:r>
            <a:r>
              <a:rPr lang="en-US" sz="1800" b="1" dirty="0">
                <a:solidFill>
                  <a:srgbClr val="000000"/>
                </a:solidFill>
                <a:latin typeface="Arial"/>
              </a:rPr>
              <a:t>during the pumping fs-laser pulses are evaluated and damage criteria are given.</a:t>
            </a:r>
          </a:p>
          <a:p>
            <a:pPr algn="just" eaLnBrk="1" hangingPunct="1">
              <a:lnSpc>
                <a:spcPct val="125000"/>
              </a:lnSpc>
              <a:spcBef>
                <a:spcPct val="0"/>
              </a:spcBef>
              <a:buClr>
                <a:srgbClr val="000000"/>
              </a:buClr>
              <a:buFont typeface="Wingdings" pitchFamily="2" charset="2"/>
              <a:buChar char="q"/>
            </a:pPr>
            <a:endParaRPr lang="en-US" altLang="en-US" sz="1800" b="1" dirty="0">
              <a:solidFill>
                <a:srgbClr val="000000"/>
              </a:solidFill>
            </a:endParaRPr>
          </a:p>
          <a:p>
            <a:pPr eaLnBrk="1" hangingPunct="1">
              <a:lnSpc>
                <a:spcPct val="125000"/>
              </a:lnSpc>
              <a:spcBef>
                <a:spcPct val="0"/>
              </a:spcBef>
              <a:buClr>
                <a:srgbClr val="000000"/>
              </a:buClr>
              <a:buNone/>
            </a:pPr>
            <a:endParaRPr lang="en-US" altLang="en-US" sz="1800" b="1"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371600"/>
            <a:ext cx="8867775"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p:cNvSpPr txBox="1">
            <a:spLocks noChangeArrowheads="1"/>
          </p:cNvSpPr>
          <p:nvPr/>
        </p:nvSpPr>
        <p:spPr bwMode="auto">
          <a:xfrm>
            <a:off x="5254625" y="6165850"/>
            <a:ext cx="36004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dirty="0"/>
              <a:t> </a:t>
            </a:r>
            <a:r>
              <a:rPr lang="en-US" altLang="en-US" sz="1200" dirty="0"/>
              <a:t>Original picture by S.K. </a:t>
            </a:r>
            <a:r>
              <a:rPr lang="en-US" altLang="en-US" sz="1200" dirty="0" err="1"/>
              <a:t>Sundaram</a:t>
            </a:r>
            <a:r>
              <a:rPr lang="en-US" altLang="en-US" sz="1200" dirty="0"/>
              <a:t>, Nature Materials </a:t>
            </a:r>
            <a:r>
              <a:rPr lang="en-US" altLang="en-US" sz="1200" b="1" dirty="0"/>
              <a:t>1 </a:t>
            </a:r>
            <a:r>
              <a:rPr lang="en-US" altLang="en-US" sz="1200" dirty="0"/>
              <a:t>(4) 217-224 (2002) and edited </a:t>
            </a:r>
            <a:r>
              <a:rPr lang="en-US" altLang="en-US" sz="1200" dirty="0" smtClean="0"/>
              <a:t>for additional </a:t>
            </a:r>
            <a:r>
              <a:rPr lang="en-US" altLang="en-US" sz="1200" dirty="0"/>
              <a:t>relevant processes</a:t>
            </a:r>
          </a:p>
          <a:p>
            <a:pPr eaLnBrk="1" hangingPunct="1">
              <a:spcBef>
                <a:spcPct val="0"/>
              </a:spcBef>
              <a:buFontTx/>
              <a:buNone/>
            </a:pPr>
            <a:r>
              <a:rPr lang="en-US" altLang="en-US" sz="800" dirty="0"/>
              <a:t> </a:t>
            </a:r>
          </a:p>
        </p:txBody>
      </p:sp>
      <p:sp>
        <p:nvSpPr>
          <p:cNvPr id="5124" name="Rectangle 22"/>
          <p:cNvSpPr>
            <a:spLocks noChangeArrowheads="1"/>
          </p:cNvSpPr>
          <p:nvPr/>
        </p:nvSpPr>
        <p:spPr bwMode="auto">
          <a:xfrm>
            <a:off x="279400" y="548680"/>
            <a:ext cx="8721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altLang="en-US" sz="1800" dirty="0" smtClean="0"/>
              <a:t>Timescales </a:t>
            </a:r>
            <a:r>
              <a:rPr lang="en-US" altLang="en-US" sz="1800" dirty="0"/>
              <a:t>of </a:t>
            </a:r>
            <a:r>
              <a:rPr lang="en-US" altLang="en-US" sz="1800" dirty="0" smtClean="0"/>
              <a:t>various electron </a:t>
            </a:r>
            <a:r>
              <a:rPr lang="en-US" altLang="en-US" sz="1800" dirty="0"/>
              <a:t>and lattice processes </a:t>
            </a:r>
            <a:r>
              <a:rPr lang="en-US" altLang="en-US" sz="1800" dirty="0" smtClean="0"/>
              <a:t>in laser-excited </a:t>
            </a:r>
            <a:r>
              <a:rPr lang="en-US" altLang="en-US" sz="1800" dirty="0"/>
              <a:t>solids</a:t>
            </a:r>
            <a:r>
              <a:rPr lang="en-US" altLang="en-US" sz="1800" b="1" dirty="0" smtClean="0">
                <a:solidFill>
                  <a:srgbClr val="000000"/>
                </a:solidFill>
              </a:rPr>
              <a:t>. </a:t>
            </a:r>
            <a:endParaRPr lang="en-US" altLang="en-US" sz="1800" b="1" dirty="0">
              <a:solidFill>
                <a:srgbClr val="000000"/>
              </a:solidFill>
            </a:endParaRPr>
          </a:p>
        </p:txBody>
      </p:sp>
      <p:sp>
        <p:nvSpPr>
          <p:cNvPr id="2" name="Rectangle 1"/>
          <p:cNvSpPr/>
          <p:nvPr/>
        </p:nvSpPr>
        <p:spPr>
          <a:xfrm>
            <a:off x="2981325" y="2190750"/>
            <a:ext cx="654050" cy="142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92D050"/>
              </a:solidFill>
            </a:endParaRPr>
          </a:p>
        </p:txBody>
      </p:sp>
      <p:sp>
        <p:nvSpPr>
          <p:cNvPr id="5126" name="TextBox 2"/>
          <p:cNvSpPr txBox="1">
            <a:spLocks noChangeArrowheads="1"/>
          </p:cNvSpPr>
          <p:nvPr/>
        </p:nvSpPr>
        <p:spPr bwMode="auto">
          <a:xfrm>
            <a:off x="3873500" y="2132013"/>
            <a:ext cx="34782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100"/>
              <a:t>Inverse bremsstrahlung</a:t>
            </a:r>
          </a:p>
        </p:txBody>
      </p:sp>
      <p:sp>
        <p:nvSpPr>
          <p:cNvPr id="7" name="Rectangle 6"/>
          <p:cNvSpPr/>
          <p:nvPr/>
        </p:nvSpPr>
        <p:spPr>
          <a:xfrm>
            <a:off x="3663950" y="3573463"/>
            <a:ext cx="377825" cy="142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8" name="TextBox 9"/>
          <p:cNvSpPr txBox="1">
            <a:spLocks noChangeArrowheads="1"/>
          </p:cNvSpPr>
          <p:nvPr/>
        </p:nvSpPr>
        <p:spPr bwMode="auto">
          <a:xfrm>
            <a:off x="4159250" y="3514725"/>
            <a:ext cx="3479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100"/>
              <a:t>Exciton formation/ non-radiative exciton decay</a:t>
            </a:r>
          </a:p>
        </p:txBody>
      </p:sp>
      <p:sp>
        <p:nvSpPr>
          <p:cNvPr id="4" name="Rectangle 3"/>
          <p:cNvSpPr/>
          <p:nvPr/>
        </p:nvSpPr>
        <p:spPr>
          <a:xfrm>
            <a:off x="2555875" y="1773237"/>
            <a:ext cx="4032250" cy="194310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191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050" y="1412875"/>
            <a:ext cx="360363"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4360863" y="1436688"/>
            <a:ext cx="360362"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2203450" y="1565275"/>
            <a:ext cx="360363"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72225" y="1449388"/>
            <a:ext cx="360363"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2051050" y="3006725"/>
            <a:ext cx="360363"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4360863" y="3006725"/>
            <a:ext cx="360362"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72225" y="2990850"/>
            <a:ext cx="360363"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2051050" y="4548188"/>
            <a:ext cx="360363"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4378325" y="4548188"/>
            <a:ext cx="360363"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6372225" y="4108450"/>
            <a:ext cx="360363"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1844675" y="5829300"/>
            <a:ext cx="35877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a:off x="4140200" y="5829300"/>
            <a:ext cx="360363"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p:cNvSpPr/>
          <p:nvPr/>
        </p:nvSpPr>
        <p:spPr>
          <a:xfrm>
            <a:off x="6372225" y="5829300"/>
            <a:ext cx="360363"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1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443686"/>
            <a:ext cx="904875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Rectangle 1"/>
          <p:cNvSpPr>
            <a:spLocks noChangeArrowheads="1"/>
          </p:cNvSpPr>
          <p:nvPr/>
        </p:nvSpPr>
        <p:spPr bwMode="auto">
          <a:xfrm>
            <a:off x="182563" y="3175"/>
            <a:ext cx="863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Mechanisms of absorption and deposition of energy and response of the material.</a:t>
            </a:r>
          </a:p>
        </p:txBody>
      </p:sp>
      <p:sp>
        <p:nvSpPr>
          <p:cNvPr id="6161" name="TextBox 1"/>
          <p:cNvSpPr txBox="1">
            <a:spLocks noChangeArrowheads="1"/>
          </p:cNvSpPr>
          <p:nvPr/>
        </p:nvSpPr>
        <p:spPr bwMode="auto">
          <a:xfrm>
            <a:off x="1844675" y="765175"/>
            <a:ext cx="590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PI</a:t>
            </a:r>
          </a:p>
        </p:txBody>
      </p:sp>
      <p:sp>
        <p:nvSpPr>
          <p:cNvPr id="6162" name="TextBox 2"/>
          <p:cNvSpPr txBox="1">
            <a:spLocks noChangeArrowheads="1"/>
          </p:cNvSpPr>
          <p:nvPr/>
        </p:nvSpPr>
        <p:spPr bwMode="auto">
          <a:xfrm>
            <a:off x="5724525" y="949325"/>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IB</a:t>
            </a:r>
          </a:p>
        </p:txBody>
      </p:sp>
      <p:sp>
        <p:nvSpPr>
          <p:cNvPr id="6163" name="TextBox 17"/>
          <p:cNvSpPr txBox="1">
            <a:spLocks noChangeArrowheads="1"/>
          </p:cNvSpPr>
          <p:nvPr/>
        </p:nvSpPr>
        <p:spPr bwMode="auto">
          <a:xfrm>
            <a:off x="7885113" y="765175"/>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II</a:t>
            </a:r>
          </a:p>
        </p:txBody>
      </p:sp>
      <p:sp>
        <p:nvSpPr>
          <p:cNvPr id="6164" name="TextBox 18"/>
          <p:cNvSpPr txBox="1">
            <a:spLocks noChangeArrowheads="1"/>
          </p:cNvSpPr>
          <p:nvPr/>
        </p:nvSpPr>
        <p:spPr bwMode="auto">
          <a:xfrm>
            <a:off x="1692275" y="2565400"/>
            <a:ext cx="742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E-E</a:t>
            </a:r>
          </a:p>
          <a:p>
            <a:pPr>
              <a:spcBef>
                <a:spcPct val="0"/>
              </a:spcBef>
              <a:buFontTx/>
              <a:buNone/>
            </a:pPr>
            <a:endParaRPr lang="en-US" altLang="en-US" sz="1800"/>
          </a:p>
        </p:txBody>
      </p:sp>
      <p:sp>
        <p:nvSpPr>
          <p:cNvPr id="6165" name="TextBox 19"/>
          <p:cNvSpPr txBox="1">
            <a:spLocks noChangeArrowheads="1"/>
          </p:cNvSpPr>
          <p:nvPr/>
        </p:nvSpPr>
        <p:spPr bwMode="auto">
          <a:xfrm>
            <a:off x="3568700" y="2584450"/>
            <a:ext cx="1008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E-PHN</a:t>
            </a:r>
          </a:p>
        </p:txBody>
      </p:sp>
      <p:sp>
        <p:nvSpPr>
          <p:cNvPr id="21" name="Rectangle 20"/>
          <p:cNvSpPr/>
          <p:nvPr/>
        </p:nvSpPr>
        <p:spPr>
          <a:xfrm>
            <a:off x="7798350" y="2780928"/>
            <a:ext cx="1382162" cy="35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5" name="Straight Arrow Connector 24"/>
          <p:cNvCxnSpPr/>
          <p:nvPr/>
        </p:nvCxnSpPr>
        <p:spPr>
          <a:xfrm flipH="1">
            <a:off x="7596336" y="2926556"/>
            <a:ext cx="128990" cy="22780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19872" y="4336696"/>
            <a:ext cx="825500" cy="368300"/>
          </a:xfrm>
          <a:prstGeom prst="rect">
            <a:avLst/>
          </a:prstGeom>
          <a:solidFill>
            <a:schemeClr val="bg2">
              <a:lumMod val="20000"/>
              <a:lumOff val="80000"/>
            </a:schemeClr>
          </a:solidFill>
        </p:spPr>
        <p:txBody>
          <a:bodyPr>
            <a:spAutoFit/>
          </a:bodyPr>
          <a:lstStyle/>
          <a:p>
            <a:pPr>
              <a:defRPr/>
            </a:pPr>
            <a:r>
              <a:rPr lang="en-US" dirty="0"/>
              <a:t>XD</a:t>
            </a:r>
          </a:p>
        </p:txBody>
      </p:sp>
      <p:sp>
        <p:nvSpPr>
          <p:cNvPr id="6169" name="TextBox 29"/>
          <p:cNvSpPr txBox="1">
            <a:spLocks noChangeArrowheads="1"/>
          </p:cNvSpPr>
          <p:nvPr/>
        </p:nvSpPr>
        <p:spPr bwMode="auto">
          <a:xfrm>
            <a:off x="5795963" y="4437063"/>
            <a:ext cx="57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AR</a:t>
            </a:r>
          </a:p>
        </p:txBody>
      </p:sp>
      <p:sp>
        <p:nvSpPr>
          <p:cNvPr id="31" name="Rectangle 30"/>
          <p:cNvSpPr/>
          <p:nvPr/>
        </p:nvSpPr>
        <p:spPr>
          <a:xfrm>
            <a:off x="123825" y="5638800"/>
            <a:ext cx="8694738"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71" name="TextBox 1"/>
          <p:cNvSpPr txBox="1">
            <a:spLocks noChangeArrowheads="1"/>
          </p:cNvSpPr>
          <p:nvPr/>
        </p:nvSpPr>
        <p:spPr bwMode="auto">
          <a:xfrm>
            <a:off x="228600" y="6045200"/>
            <a:ext cx="8758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Original picture by S.K. Sundaram, Nature Materials </a:t>
            </a:r>
            <a:r>
              <a:rPr lang="en-US" altLang="en-US" sz="1400" b="1"/>
              <a:t>1 </a:t>
            </a:r>
            <a:r>
              <a:rPr lang="en-US" altLang="en-US" sz="1400"/>
              <a:t>(4) 217-224 (2002) eddited for the relevant processes</a:t>
            </a:r>
          </a:p>
        </p:txBody>
      </p:sp>
      <p:sp>
        <p:nvSpPr>
          <p:cNvPr id="36" name="Rectangle 35"/>
          <p:cNvSpPr/>
          <p:nvPr/>
        </p:nvSpPr>
        <p:spPr>
          <a:xfrm>
            <a:off x="6687101" y="4023519"/>
            <a:ext cx="2076450" cy="10493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Rectangle 36"/>
          <p:cNvSpPr/>
          <p:nvPr/>
        </p:nvSpPr>
        <p:spPr>
          <a:xfrm>
            <a:off x="3081738" y="4630061"/>
            <a:ext cx="1106581" cy="3142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Oval 26"/>
          <p:cNvSpPr/>
          <p:nvPr/>
        </p:nvSpPr>
        <p:spPr>
          <a:xfrm>
            <a:off x="3059832" y="4823441"/>
            <a:ext cx="45719" cy="4571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a:stCxn id="27" idx="4"/>
          </p:cNvCxnSpPr>
          <p:nvPr/>
        </p:nvCxnSpPr>
        <p:spPr>
          <a:xfrm>
            <a:off x="3082692" y="4869160"/>
            <a:ext cx="10686" cy="1453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752303" y="2838659"/>
            <a:ext cx="492105" cy="158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72" name="TextBox 21"/>
          <p:cNvSpPr txBox="1">
            <a:spLocks noChangeArrowheads="1"/>
          </p:cNvSpPr>
          <p:nvPr/>
        </p:nvSpPr>
        <p:spPr bwMode="auto">
          <a:xfrm>
            <a:off x="8130566" y="2564904"/>
            <a:ext cx="1049945" cy="369888"/>
          </a:xfrm>
          <a:prstGeom prst="rect">
            <a:avLst/>
          </a:prstGeom>
          <a:solidFill>
            <a:schemeClr val="bg1"/>
          </a:solidFill>
          <a:ln>
            <a:noFill/>
          </a:ln>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a:t>XF</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00563" y="1844675"/>
            <a:ext cx="14541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30000"/>
              </a:spcBef>
            </a:pPr>
            <a:r>
              <a:rPr lang="en-US" altLang="en-US" sz="1400" b="1">
                <a:solidFill>
                  <a:srgbClr val="FF0000"/>
                </a:solidFill>
              </a:rPr>
              <a:t>Laser radiation</a:t>
            </a:r>
          </a:p>
        </p:txBody>
      </p:sp>
      <p:sp>
        <p:nvSpPr>
          <p:cNvPr id="6147" name="Line 3"/>
          <p:cNvSpPr>
            <a:spLocks noChangeShapeType="1"/>
          </p:cNvSpPr>
          <p:nvPr/>
        </p:nvSpPr>
        <p:spPr bwMode="auto">
          <a:xfrm flipV="1">
            <a:off x="6886575" y="1470025"/>
            <a:ext cx="393700" cy="258763"/>
          </a:xfrm>
          <a:prstGeom prst="line">
            <a:avLst/>
          </a:prstGeom>
          <a:noFill/>
          <a:ln w="50800">
            <a:solidFill>
              <a:srgbClr val="FF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8" name="Freeform 4"/>
          <p:cNvSpPr>
            <a:spLocks/>
          </p:cNvSpPr>
          <p:nvPr/>
        </p:nvSpPr>
        <p:spPr bwMode="auto">
          <a:xfrm>
            <a:off x="6092825" y="908050"/>
            <a:ext cx="1558925" cy="966788"/>
          </a:xfrm>
          <a:custGeom>
            <a:avLst/>
            <a:gdLst>
              <a:gd name="T0" fmla="*/ 0 w 2910"/>
              <a:gd name="T1" fmla="*/ 0 h 2099"/>
              <a:gd name="T2" fmla="*/ 2147483647 w 2910"/>
              <a:gd name="T3" fmla="*/ 2147483647 h 2099"/>
              <a:gd name="T4" fmla="*/ 2147483647 w 2910"/>
              <a:gd name="T5" fmla="*/ 2147483647 h 2099"/>
              <a:gd name="T6" fmla="*/ 2147483647 w 2910"/>
              <a:gd name="T7" fmla="*/ 2147483647 h 2099"/>
              <a:gd name="T8" fmla="*/ 2147483647 w 2910"/>
              <a:gd name="T9" fmla="*/ 2147483647 h 2099"/>
              <a:gd name="T10" fmla="*/ 2147483647 w 2910"/>
              <a:gd name="T11" fmla="*/ 2147483647 h 2099"/>
              <a:gd name="T12" fmla="*/ 2147483647 w 2910"/>
              <a:gd name="T13" fmla="*/ 2147483647 h 2099"/>
              <a:gd name="T14" fmla="*/ 2147483647 w 2910"/>
              <a:gd name="T15" fmla="*/ 2147483647 h 2099"/>
              <a:gd name="T16" fmla="*/ 2147483647 w 2910"/>
              <a:gd name="T17" fmla="*/ 2147483647 h 20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10"/>
              <a:gd name="T28" fmla="*/ 0 h 2099"/>
              <a:gd name="T29" fmla="*/ 2910 w 2910"/>
              <a:gd name="T30" fmla="*/ 2099 h 20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10" h="2099">
                <a:moveTo>
                  <a:pt x="0" y="0"/>
                </a:moveTo>
                <a:cubicBezTo>
                  <a:pt x="9" y="150"/>
                  <a:pt x="18" y="301"/>
                  <a:pt x="58" y="468"/>
                </a:cubicBezTo>
                <a:cubicBezTo>
                  <a:pt x="98" y="635"/>
                  <a:pt x="131" y="804"/>
                  <a:pt x="242" y="1005"/>
                </a:cubicBezTo>
                <a:cubicBezTo>
                  <a:pt x="353" y="1206"/>
                  <a:pt x="523" y="1492"/>
                  <a:pt x="726" y="1674"/>
                </a:cubicBezTo>
                <a:cubicBezTo>
                  <a:pt x="929" y="1856"/>
                  <a:pt x="1217" y="2091"/>
                  <a:pt x="1458" y="2095"/>
                </a:cubicBezTo>
                <a:cubicBezTo>
                  <a:pt x="1699" y="2099"/>
                  <a:pt x="1972" y="1871"/>
                  <a:pt x="2174" y="1700"/>
                </a:cubicBezTo>
                <a:cubicBezTo>
                  <a:pt x="2376" y="1529"/>
                  <a:pt x="2555" y="1267"/>
                  <a:pt x="2668" y="1068"/>
                </a:cubicBezTo>
                <a:cubicBezTo>
                  <a:pt x="2781" y="869"/>
                  <a:pt x="2813" y="672"/>
                  <a:pt x="2853" y="505"/>
                </a:cubicBezTo>
                <a:cubicBezTo>
                  <a:pt x="2893" y="338"/>
                  <a:pt x="2898" y="159"/>
                  <a:pt x="2910" y="68"/>
                </a:cubicBezTo>
              </a:path>
            </a:pathLst>
          </a:custGeom>
          <a:noFill/>
          <a:ln w="63500">
            <a:solidFill>
              <a:srgbClr val="10E31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9" name="Freeform 5"/>
          <p:cNvSpPr>
            <a:spLocks/>
          </p:cNvSpPr>
          <p:nvPr/>
        </p:nvSpPr>
        <p:spPr bwMode="auto">
          <a:xfrm flipV="1">
            <a:off x="5718175" y="2782888"/>
            <a:ext cx="2324100" cy="646112"/>
          </a:xfrm>
          <a:custGeom>
            <a:avLst/>
            <a:gdLst>
              <a:gd name="T0" fmla="*/ 0 w 2910"/>
              <a:gd name="T1" fmla="*/ 0 h 2099"/>
              <a:gd name="T2" fmla="*/ 2147483647 w 2910"/>
              <a:gd name="T3" fmla="*/ 2147483647 h 2099"/>
              <a:gd name="T4" fmla="*/ 2147483647 w 2910"/>
              <a:gd name="T5" fmla="*/ 2147483647 h 2099"/>
              <a:gd name="T6" fmla="*/ 2147483647 w 2910"/>
              <a:gd name="T7" fmla="*/ 2147483647 h 2099"/>
              <a:gd name="T8" fmla="*/ 2147483647 w 2910"/>
              <a:gd name="T9" fmla="*/ 2147483647 h 2099"/>
              <a:gd name="T10" fmla="*/ 2147483647 w 2910"/>
              <a:gd name="T11" fmla="*/ 2147483647 h 2099"/>
              <a:gd name="T12" fmla="*/ 2147483647 w 2910"/>
              <a:gd name="T13" fmla="*/ 2147483647 h 2099"/>
              <a:gd name="T14" fmla="*/ 2147483647 w 2910"/>
              <a:gd name="T15" fmla="*/ 2147483647 h 2099"/>
              <a:gd name="T16" fmla="*/ 2147483647 w 2910"/>
              <a:gd name="T17" fmla="*/ 2147483647 h 20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10"/>
              <a:gd name="T28" fmla="*/ 0 h 2099"/>
              <a:gd name="T29" fmla="*/ 2910 w 2910"/>
              <a:gd name="T30" fmla="*/ 2099 h 20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10" h="2099">
                <a:moveTo>
                  <a:pt x="0" y="0"/>
                </a:moveTo>
                <a:cubicBezTo>
                  <a:pt x="9" y="150"/>
                  <a:pt x="18" y="301"/>
                  <a:pt x="58" y="468"/>
                </a:cubicBezTo>
                <a:cubicBezTo>
                  <a:pt x="98" y="635"/>
                  <a:pt x="131" y="804"/>
                  <a:pt x="242" y="1005"/>
                </a:cubicBezTo>
                <a:cubicBezTo>
                  <a:pt x="353" y="1206"/>
                  <a:pt x="523" y="1492"/>
                  <a:pt x="726" y="1674"/>
                </a:cubicBezTo>
                <a:cubicBezTo>
                  <a:pt x="929" y="1856"/>
                  <a:pt x="1217" y="2091"/>
                  <a:pt x="1458" y="2095"/>
                </a:cubicBezTo>
                <a:cubicBezTo>
                  <a:pt x="1699" y="2099"/>
                  <a:pt x="1972" y="1871"/>
                  <a:pt x="2174" y="1700"/>
                </a:cubicBezTo>
                <a:cubicBezTo>
                  <a:pt x="2376" y="1529"/>
                  <a:pt x="2555" y="1267"/>
                  <a:pt x="2668" y="1068"/>
                </a:cubicBezTo>
                <a:cubicBezTo>
                  <a:pt x="2781" y="869"/>
                  <a:pt x="2813" y="672"/>
                  <a:pt x="2853" y="505"/>
                </a:cubicBezTo>
                <a:cubicBezTo>
                  <a:pt x="2893" y="338"/>
                  <a:pt x="2898" y="159"/>
                  <a:pt x="2910" y="68"/>
                </a:cubicBezTo>
              </a:path>
            </a:pathLst>
          </a:custGeom>
          <a:noFill/>
          <a:ln w="63500">
            <a:solidFill>
              <a:srgbClr val="10E315"/>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0" name="Rectangle 6"/>
          <p:cNvSpPr>
            <a:spLocks noChangeArrowheads="1"/>
          </p:cNvSpPr>
          <p:nvPr/>
        </p:nvSpPr>
        <p:spPr bwMode="auto">
          <a:xfrm>
            <a:off x="6472238" y="1130300"/>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50000"/>
              </a:lnSpc>
              <a:spcBef>
                <a:spcPct val="30000"/>
              </a:spcBef>
            </a:pPr>
            <a:endParaRPr lang="bg-BG" altLang="en-US" sz="1400" b="1">
              <a:solidFill>
                <a:srgbClr val="FF66FF"/>
              </a:solidFill>
            </a:endParaRPr>
          </a:p>
        </p:txBody>
      </p:sp>
      <p:sp>
        <p:nvSpPr>
          <p:cNvPr id="6151" name="Rectangle 7"/>
          <p:cNvSpPr>
            <a:spLocks noChangeArrowheads="1"/>
          </p:cNvSpPr>
          <p:nvPr/>
        </p:nvSpPr>
        <p:spPr bwMode="auto">
          <a:xfrm>
            <a:off x="6551613" y="3009900"/>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50000"/>
              </a:lnSpc>
              <a:spcBef>
                <a:spcPct val="30000"/>
              </a:spcBef>
            </a:pPr>
            <a:endParaRPr lang="bg-BG" altLang="en-US" sz="1400" b="1">
              <a:solidFill>
                <a:srgbClr val="FF66FF"/>
              </a:solidFill>
            </a:endParaRPr>
          </a:p>
        </p:txBody>
      </p:sp>
      <p:sp>
        <p:nvSpPr>
          <p:cNvPr id="6152" name="Oval 8"/>
          <p:cNvSpPr>
            <a:spLocks noChangeArrowheads="1"/>
          </p:cNvSpPr>
          <p:nvPr/>
        </p:nvSpPr>
        <p:spPr bwMode="auto">
          <a:xfrm>
            <a:off x="7243763" y="1462088"/>
            <a:ext cx="144462" cy="144462"/>
          </a:xfrm>
          <a:prstGeom prst="ellipse">
            <a:avLst/>
          </a:prstGeom>
          <a:solidFill>
            <a:srgbClr val="FF9900"/>
          </a:solidFill>
          <a:ln w="22225">
            <a:solidFill>
              <a:schemeClr val="tx1"/>
            </a:solidFill>
            <a:round/>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53" name="Rectangle 9"/>
          <p:cNvSpPr>
            <a:spLocks noChangeArrowheads="1"/>
          </p:cNvSpPr>
          <p:nvPr/>
        </p:nvSpPr>
        <p:spPr bwMode="auto">
          <a:xfrm>
            <a:off x="7383463" y="1563688"/>
            <a:ext cx="8731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50000"/>
              </a:lnSpc>
              <a:spcBef>
                <a:spcPct val="30000"/>
              </a:spcBef>
            </a:pPr>
            <a:r>
              <a:rPr lang="en-US" altLang="en-US" sz="1400" b="1"/>
              <a:t>electron</a:t>
            </a:r>
          </a:p>
        </p:txBody>
      </p:sp>
      <p:sp>
        <p:nvSpPr>
          <p:cNvPr id="6154" name="Rectangle 10"/>
          <p:cNvSpPr>
            <a:spLocks noChangeArrowheads="1"/>
          </p:cNvSpPr>
          <p:nvPr/>
        </p:nvSpPr>
        <p:spPr bwMode="auto">
          <a:xfrm rot="10800000" flipV="1">
            <a:off x="7021513" y="2492375"/>
            <a:ext cx="10080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50000"/>
              </a:lnSpc>
              <a:spcBef>
                <a:spcPct val="30000"/>
              </a:spcBef>
            </a:pPr>
            <a:r>
              <a:rPr lang="en-US" altLang="en-US" sz="1400" b="1"/>
              <a:t>hole</a:t>
            </a:r>
          </a:p>
        </p:txBody>
      </p:sp>
      <p:sp>
        <p:nvSpPr>
          <p:cNvPr id="6155" name="Oval 11"/>
          <p:cNvSpPr>
            <a:spLocks noChangeArrowheads="1"/>
          </p:cNvSpPr>
          <p:nvPr/>
        </p:nvSpPr>
        <p:spPr bwMode="auto">
          <a:xfrm>
            <a:off x="6818313" y="2751138"/>
            <a:ext cx="144462" cy="144462"/>
          </a:xfrm>
          <a:prstGeom prst="ellipse">
            <a:avLst/>
          </a:prstGeom>
          <a:solidFill>
            <a:srgbClr val="9B5D18"/>
          </a:solidFill>
          <a:ln w="22225">
            <a:solidFill>
              <a:schemeClr val="tx1"/>
            </a:solidFill>
            <a:round/>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56" name="Oval 12"/>
          <p:cNvSpPr>
            <a:spLocks noChangeArrowheads="1"/>
          </p:cNvSpPr>
          <p:nvPr/>
        </p:nvSpPr>
        <p:spPr bwMode="auto">
          <a:xfrm>
            <a:off x="6804025" y="1693863"/>
            <a:ext cx="144463" cy="144462"/>
          </a:xfrm>
          <a:prstGeom prst="ellipse">
            <a:avLst/>
          </a:prstGeom>
          <a:solidFill>
            <a:srgbClr val="FF9900"/>
          </a:solidFill>
          <a:ln w="22225">
            <a:solidFill>
              <a:schemeClr val="tx1"/>
            </a:solidFill>
            <a:round/>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57" name="Rectangle 13"/>
          <p:cNvSpPr>
            <a:spLocks noChangeArrowheads="1"/>
          </p:cNvSpPr>
          <p:nvPr/>
        </p:nvSpPr>
        <p:spPr bwMode="auto">
          <a:xfrm>
            <a:off x="6315075" y="981075"/>
            <a:ext cx="163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70000"/>
              </a:lnSpc>
              <a:spcBef>
                <a:spcPct val="30000"/>
              </a:spcBef>
            </a:pPr>
            <a:r>
              <a:rPr lang="en-US" altLang="en-US" sz="1400" b="1"/>
              <a:t>Conduction band</a:t>
            </a:r>
          </a:p>
        </p:txBody>
      </p:sp>
      <p:sp>
        <p:nvSpPr>
          <p:cNvPr id="6158" name="Rectangle 14"/>
          <p:cNvSpPr>
            <a:spLocks noChangeArrowheads="1"/>
          </p:cNvSpPr>
          <p:nvPr/>
        </p:nvSpPr>
        <p:spPr bwMode="auto">
          <a:xfrm>
            <a:off x="6375400" y="3141663"/>
            <a:ext cx="13255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70000"/>
              </a:lnSpc>
              <a:spcBef>
                <a:spcPct val="30000"/>
              </a:spcBef>
            </a:pPr>
            <a:r>
              <a:rPr lang="en-US" altLang="en-US" sz="1400" b="1"/>
              <a:t>Valence band</a:t>
            </a:r>
          </a:p>
        </p:txBody>
      </p:sp>
      <p:sp>
        <p:nvSpPr>
          <p:cNvPr id="6159" name="Line 15"/>
          <p:cNvSpPr>
            <a:spLocks noChangeShapeType="1"/>
          </p:cNvSpPr>
          <p:nvPr/>
        </p:nvSpPr>
        <p:spPr bwMode="auto">
          <a:xfrm flipV="1">
            <a:off x="6884988" y="1849438"/>
            <a:ext cx="0" cy="94932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0" name="Freeform 16"/>
          <p:cNvSpPr>
            <a:spLocks/>
          </p:cNvSpPr>
          <p:nvPr/>
        </p:nvSpPr>
        <p:spPr bwMode="auto">
          <a:xfrm rot="1500000">
            <a:off x="6011863" y="2420938"/>
            <a:ext cx="623887" cy="190500"/>
          </a:xfrm>
          <a:custGeom>
            <a:avLst/>
            <a:gdLst>
              <a:gd name="T0" fmla="*/ 0 w 1544"/>
              <a:gd name="T1" fmla="*/ 2147483647 h 313"/>
              <a:gd name="T2" fmla="*/ 2147483647 w 1544"/>
              <a:gd name="T3" fmla="*/ 2147483647 h 313"/>
              <a:gd name="T4" fmla="*/ 2147483647 w 1544"/>
              <a:gd name="T5" fmla="*/ 2147483647 h 313"/>
              <a:gd name="T6" fmla="*/ 2147483647 w 1544"/>
              <a:gd name="T7" fmla="*/ 2147483647 h 313"/>
              <a:gd name="T8" fmla="*/ 2147483647 w 1544"/>
              <a:gd name="T9" fmla="*/ 2147483647 h 313"/>
              <a:gd name="T10" fmla="*/ 2147483647 w 1544"/>
              <a:gd name="T11" fmla="*/ 2147483647 h 313"/>
              <a:gd name="T12" fmla="*/ 2147483647 w 1544"/>
              <a:gd name="T13" fmla="*/ 2147483647 h 313"/>
              <a:gd name="T14" fmla="*/ 2147483647 w 1544"/>
              <a:gd name="T15" fmla="*/ 2147483647 h 313"/>
              <a:gd name="T16" fmla="*/ 2147483647 w 1544"/>
              <a:gd name="T17" fmla="*/ 2147483647 h 313"/>
              <a:gd name="T18" fmla="*/ 2147483647 w 1544"/>
              <a:gd name="T19" fmla="*/ 2147483647 h 313"/>
              <a:gd name="T20" fmla="*/ 2147483647 w 1544"/>
              <a:gd name="T21" fmla="*/ 2147483647 h 313"/>
              <a:gd name="T22" fmla="*/ 2147483647 w 1544"/>
              <a:gd name="T23" fmla="*/ 2147483647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4"/>
              <a:gd name="T37" fmla="*/ 0 h 313"/>
              <a:gd name="T38" fmla="*/ 1544 w 1544"/>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4" h="313">
                <a:moveTo>
                  <a:pt x="0" y="312"/>
                </a:moveTo>
                <a:cubicBezTo>
                  <a:pt x="48" y="168"/>
                  <a:pt x="97" y="24"/>
                  <a:pt x="144" y="24"/>
                </a:cubicBezTo>
                <a:cubicBezTo>
                  <a:pt x="191" y="24"/>
                  <a:pt x="228" y="311"/>
                  <a:pt x="280" y="312"/>
                </a:cubicBezTo>
                <a:cubicBezTo>
                  <a:pt x="332" y="313"/>
                  <a:pt x="405" y="32"/>
                  <a:pt x="456" y="32"/>
                </a:cubicBezTo>
                <a:cubicBezTo>
                  <a:pt x="507" y="32"/>
                  <a:pt x="537" y="313"/>
                  <a:pt x="584" y="312"/>
                </a:cubicBezTo>
                <a:cubicBezTo>
                  <a:pt x="631" y="311"/>
                  <a:pt x="689" y="24"/>
                  <a:pt x="736" y="24"/>
                </a:cubicBezTo>
                <a:cubicBezTo>
                  <a:pt x="783" y="24"/>
                  <a:pt x="817" y="312"/>
                  <a:pt x="864" y="312"/>
                </a:cubicBezTo>
                <a:cubicBezTo>
                  <a:pt x="911" y="312"/>
                  <a:pt x="971" y="24"/>
                  <a:pt x="1016" y="24"/>
                </a:cubicBezTo>
                <a:cubicBezTo>
                  <a:pt x="1061" y="24"/>
                  <a:pt x="1089" y="312"/>
                  <a:pt x="1136" y="312"/>
                </a:cubicBezTo>
                <a:cubicBezTo>
                  <a:pt x="1183" y="312"/>
                  <a:pt x="1247" y="48"/>
                  <a:pt x="1296" y="24"/>
                </a:cubicBezTo>
                <a:cubicBezTo>
                  <a:pt x="1345" y="0"/>
                  <a:pt x="1391" y="141"/>
                  <a:pt x="1432" y="168"/>
                </a:cubicBezTo>
                <a:cubicBezTo>
                  <a:pt x="1473" y="195"/>
                  <a:pt x="1508" y="189"/>
                  <a:pt x="1544" y="184"/>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161" name="Line 17"/>
          <p:cNvSpPr>
            <a:spLocks noChangeShapeType="1"/>
          </p:cNvSpPr>
          <p:nvPr/>
        </p:nvSpPr>
        <p:spPr bwMode="auto">
          <a:xfrm rot="1500000">
            <a:off x="6659563" y="2708275"/>
            <a:ext cx="31750" cy="0"/>
          </a:xfrm>
          <a:prstGeom prst="line">
            <a:avLst/>
          </a:prstGeom>
          <a:noFill/>
          <a:ln w="25400">
            <a:solidFill>
              <a:srgbClr val="FF0000"/>
            </a:solidFill>
            <a:round/>
            <a:headEnd/>
            <a:tailEnd type="stealth" w="lg" len="lg"/>
          </a:ln>
          <a:extLst>
            <a:ext uri="{909E8E84-426E-40DD-AFC4-6F175D3DCCD1}">
              <a14:hiddenFill xmlns:a14="http://schemas.microsoft.com/office/drawing/2010/main">
                <a:noFill/>
              </a14:hiddenFill>
            </a:ext>
          </a:extLst>
        </p:spPr>
        <p:txBody>
          <a:bodyPr anchor="ctr">
            <a:spAutoFit/>
          </a:bodyPr>
          <a:lstStyle/>
          <a:p>
            <a:endParaRPr lang="en-US"/>
          </a:p>
        </p:txBody>
      </p:sp>
      <p:sp>
        <p:nvSpPr>
          <p:cNvPr id="6162" name="Text Box 18"/>
          <p:cNvSpPr txBox="1">
            <a:spLocks noChangeArrowheads="1"/>
          </p:cNvSpPr>
          <p:nvPr/>
        </p:nvSpPr>
        <p:spPr bwMode="auto">
          <a:xfrm>
            <a:off x="7308850" y="2060575"/>
            <a:ext cx="1223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bg-BG" altLang="en-US" sz="1200" b="1"/>
          </a:p>
        </p:txBody>
      </p:sp>
      <p:grpSp>
        <p:nvGrpSpPr>
          <p:cNvPr id="6163" name="Group 19"/>
          <p:cNvGrpSpPr>
            <a:grpSpLocks/>
          </p:cNvGrpSpPr>
          <p:nvPr/>
        </p:nvGrpSpPr>
        <p:grpSpPr bwMode="auto">
          <a:xfrm>
            <a:off x="6011863" y="2420938"/>
            <a:ext cx="679450" cy="287337"/>
            <a:chOff x="3787" y="1525"/>
            <a:chExt cx="428" cy="181"/>
          </a:xfrm>
        </p:grpSpPr>
        <p:sp>
          <p:nvSpPr>
            <p:cNvPr id="6275" name="Freeform 20"/>
            <p:cNvSpPr>
              <a:spLocks/>
            </p:cNvSpPr>
            <p:nvPr/>
          </p:nvSpPr>
          <p:spPr bwMode="auto">
            <a:xfrm rot="1500000">
              <a:off x="3787" y="1525"/>
              <a:ext cx="393" cy="120"/>
            </a:xfrm>
            <a:custGeom>
              <a:avLst/>
              <a:gdLst>
                <a:gd name="T0" fmla="*/ 0 w 1544"/>
                <a:gd name="T1" fmla="*/ 0 h 313"/>
                <a:gd name="T2" fmla="*/ 0 w 1544"/>
                <a:gd name="T3" fmla="*/ 0 h 313"/>
                <a:gd name="T4" fmla="*/ 0 w 1544"/>
                <a:gd name="T5" fmla="*/ 0 h 313"/>
                <a:gd name="T6" fmla="*/ 0 w 1544"/>
                <a:gd name="T7" fmla="*/ 0 h 313"/>
                <a:gd name="T8" fmla="*/ 0 w 1544"/>
                <a:gd name="T9" fmla="*/ 0 h 313"/>
                <a:gd name="T10" fmla="*/ 0 w 1544"/>
                <a:gd name="T11" fmla="*/ 0 h 313"/>
                <a:gd name="T12" fmla="*/ 0 w 1544"/>
                <a:gd name="T13" fmla="*/ 0 h 313"/>
                <a:gd name="T14" fmla="*/ 0 w 1544"/>
                <a:gd name="T15" fmla="*/ 0 h 313"/>
                <a:gd name="T16" fmla="*/ 0 w 1544"/>
                <a:gd name="T17" fmla="*/ 0 h 313"/>
                <a:gd name="T18" fmla="*/ 0 w 1544"/>
                <a:gd name="T19" fmla="*/ 0 h 313"/>
                <a:gd name="T20" fmla="*/ 0 w 1544"/>
                <a:gd name="T21" fmla="*/ 0 h 313"/>
                <a:gd name="T22" fmla="*/ 0 w 1544"/>
                <a:gd name="T23" fmla="*/ 0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4"/>
                <a:gd name="T37" fmla="*/ 0 h 313"/>
                <a:gd name="T38" fmla="*/ 1544 w 1544"/>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4" h="313">
                  <a:moveTo>
                    <a:pt x="0" y="312"/>
                  </a:moveTo>
                  <a:cubicBezTo>
                    <a:pt x="48" y="168"/>
                    <a:pt x="97" y="24"/>
                    <a:pt x="144" y="24"/>
                  </a:cubicBezTo>
                  <a:cubicBezTo>
                    <a:pt x="191" y="24"/>
                    <a:pt x="228" y="311"/>
                    <a:pt x="280" y="312"/>
                  </a:cubicBezTo>
                  <a:cubicBezTo>
                    <a:pt x="332" y="313"/>
                    <a:pt x="405" y="32"/>
                    <a:pt x="456" y="32"/>
                  </a:cubicBezTo>
                  <a:cubicBezTo>
                    <a:pt x="507" y="32"/>
                    <a:pt x="537" y="313"/>
                    <a:pt x="584" y="312"/>
                  </a:cubicBezTo>
                  <a:cubicBezTo>
                    <a:pt x="631" y="311"/>
                    <a:pt x="689" y="24"/>
                    <a:pt x="736" y="24"/>
                  </a:cubicBezTo>
                  <a:cubicBezTo>
                    <a:pt x="783" y="24"/>
                    <a:pt x="817" y="312"/>
                    <a:pt x="864" y="312"/>
                  </a:cubicBezTo>
                  <a:cubicBezTo>
                    <a:pt x="911" y="312"/>
                    <a:pt x="971" y="24"/>
                    <a:pt x="1016" y="24"/>
                  </a:cubicBezTo>
                  <a:cubicBezTo>
                    <a:pt x="1061" y="24"/>
                    <a:pt x="1089" y="312"/>
                    <a:pt x="1136" y="312"/>
                  </a:cubicBezTo>
                  <a:cubicBezTo>
                    <a:pt x="1183" y="312"/>
                    <a:pt x="1247" y="48"/>
                    <a:pt x="1296" y="24"/>
                  </a:cubicBezTo>
                  <a:cubicBezTo>
                    <a:pt x="1345" y="0"/>
                    <a:pt x="1391" y="141"/>
                    <a:pt x="1432" y="168"/>
                  </a:cubicBezTo>
                  <a:cubicBezTo>
                    <a:pt x="1473" y="195"/>
                    <a:pt x="1508" y="189"/>
                    <a:pt x="1544" y="184"/>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276" name="Line 21"/>
            <p:cNvSpPr>
              <a:spLocks noChangeShapeType="1"/>
            </p:cNvSpPr>
            <p:nvPr/>
          </p:nvSpPr>
          <p:spPr bwMode="auto">
            <a:xfrm rot="1500000">
              <a:off x="4195" y="1706"/>
              <a:ext cx="20" cy="0"/>
            </a:xfrm>
            <a:prstGeom prst="line">
              <a:avLst/>
            </a:prstGeom>
            <a:noFill/>
            <a:ln w="25400">
              <a:solidFill>
                <a:srgbClr val="FF0000"/>
              </a:solidFill>
              <a:round/>
              <a:headEnd/>
              <a:tailEnd type="stealth" w="lg" len="lg"/>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6164" name="Group 22"/>
          <p:cNvGrpSpPr>
            <a:grpSpLocks/>
          </p:cNvGrpSpPr>
          <p:nvPr/>
        </p:nvGrpSpPr>
        <p:grpSpPr bwMode="auto">
          <a:xfrm rot="1500000">
            <a:off x="3276600" y="4437063"/>
            <a:ext cx="1206500" cy="244475"/>
            <a:chOff x="1553" y="2976"/>
            <a:chExt cx="760" cy="154"/>
          </a:xfrm>
        </p:grpSpPr>
        <p:sp>
          <p:nvSpPr>
            <p:cNvPr id="6273" name="Freeform 23"/>
            <p:cNvSpPr>
              <a:spLocks/>
            </p:cNvSpPr>
            <p:nvPr/>
          </p:nvSpPr>
          <p:spPr bwMode="auto">
            <a:xfrm>
              <a:off x="1553" y="2976"/>
              <a:ext cx="679" cy="154"/>
            </a:xfrm>
            <a:custGeom>
              <a:avLst/>
              <a:gdLst>
                <a:gd name="T0" fmla="*/ 0 w 1544"/>
                <a:gd name="T1" fmla="*/ 2 h 313"/>
                <a:gd name="T2" fmla="*/ 0 w 1544"/>
                <a:gd name="T3" fmla="*/ 0 h 313"/>
                <a:gd name="T4" fmla="*/ 1 w 1544"/>
                <a:gd name="T5" fmla="*/ 2 h 313"/>
                <a:gd name="T6" fmla="*/ 1 w 1544"/>
                <a:gd name="T7" fmla="*/ 0 h 313"/>
                <a:gd name="T8" fmla="*/ 2 w 1544"/>
                <a:gd name="T9" fmla="*/ 2 h 313"/>
                <a:gd name="T10" fmla="*/ 2 w 1544"/>
                <a:gd name="T11" fmla="*/ 0 h 313"/>
                <a:gd name="T12" fmla="*/ 3 w 1544"/>
                <a:gd name="T13" fmla="*/ 2 h 313"/>
                <a:gd name="T14" fmla="*/ 3 w 1544"/>
                <a:gd name="T15" fmla="*/ 0 h 313"/>
                <a:gd name="T16" fmla="*/ 4 w 1544"/>
                <a:gd name="T17" fmla="*/ 2 h 313"/>
                <a:gd name="T18" fmla="*/ 4 w 1544"/>
                <a:gd name="T19" fmla="*/ 0 h 313"/>
                <a:gd name="T20" fmla="*/ 5 w 1544"/>
                <a:gd name="T21" fmla="*/ 1 h 313"/>
                <a:gd name="T22" fmla="*/ 5 w 1544"/>
                <a:gd name="T23" fmla="*/ 1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4"/>
                <a:gd name="T37" fmla="*/ 0 h 313"/>
                <a:gd name="T38" fmla="*/ 1544 w 1544"/>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4" h="313">
                  <a:moveTo>
                    <a:pt x="0" y="312"/>
                  </a:moveTo>
                  <a:cubicBezTo>
                    <a:pt x="48" y="168"/>
                    <a:pt x="97" y="24"/>
                    <a:pt x="144" y="24"/>
                  </a:cubicBezTo>
                  <a:cubicBezTo>
                    <a:pt x="191" y="24"/>
                    <a:pt x="228" y="311"/>
                    <a:pt x="280" y="312"/>
                  </a:cubicBezTo>
                  <a:cubicBezTo>
                    <a:pt x="332" y="313"/>
                    <a:pt x="405" y="32"/>
                    <a:pt x="456" y="32"/>
                  </a:cubicBezTo>
                  <a:cubicBezTo>
                    <a:pt x="507" y="32"/>
                    <a:pt x="537" y="313"/>
                    <a:pt x="584" y="312"/>
                  </a:cubicBezTo>
                  <a:cubicBezTo>
                    <a:pt x="631" y="311"/>
                    <a:pt x="689" y="24"/>
                    <a:pt x="736" y="24"/>
                  </a:cubicBezTo>
                  <a:cubicBezTo>
                    <a:pt x="783" y="24"/>
                    <a:pt x="817" y="312"/>
                    <a:pt x="864" y="312"/>
                  </a:cubicBezTo>
                  <a:cubicBezTo>
                    <a:pt x="911" y="312"/>
                    <a:pt x="971" y="24"/>
                    <a:pt x="1016" y="24"/>
                  </a:cubicBezTo>
                  <a:cubicBezTo>
                    <a:pt x="1061" y="24"/>
                    <a:pt x="1089" y="312"/>
                    <a:pt x="1136" y="312"/>
                  </a:cubicBezTo>
                  <a:cubicBezTo>
                    <a:pt x="1183" y="312"/>
                    <a:pt x="1247" y="48"/>
                    <a:pt x="1296" y="24"/>
                  </a:cubicBezTo>
                  <a:cubicBezTo>
                    <a:pt x="1345" y="0"/>
                    <a:pt x="1391" y="141"/>
                    <a:pt x="1432" y="168"/>
                  </a:cubicBezTo>
                  <a:cubicBezTo>
                    <a:pt x="1473" y="195"/>
                    <a:pt x="1508" y="189"/>
                    <a:pt x="1544" y="184"/>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274" name="Line 24"/>
            <p:cNvSpPr>
              <a:spLocks noChangeShapeType="1"/>
            </p:cNvSpPr>
            <p:nvPr/>
          </p:nvSpPr>
          <p:spPr bwMode="auto">
            <a:xfrm>
              <a:off x="2278" y="3065"/>
              <a:ext cx="35" cy="0"/>
            </a:xfrm>
            <a:prstGeom prst="line">
              <a:avLst/>
            </a:prstGeom>
            <a:noFill/>
            <a:ln w="25400">
              <a:solidFill>
                <a:srgbClr val="FF0000"/>
              </a:solidFill>
              <a:round/>
              <a:headEnd/>
              <a:tailEnd type="stealth" w="lg" len="lg"/>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6165" name="Rectangle 25"/>
          <p:cNvSpPr>
            <a:spLocks noChangeArrowheads="1"/>
          </p:cNvSpPr>
          <p:nvPr/>
        </p:nvSpPr>
        <p:spPr bwMode="auto">
          <a:xfrm>
            <a:off x="1476375" y="4076700"/>
            <a:ext cx="6983413" cy="2376488"/>
          </a:xfrm>
          <a:prstGeom prst="rect">
            <a:avLst/>
          </a:prstGeom>
          <a:solidFill>
            <a:schemeClr val="bg1">
              <a:alpha val="0"/>
            </a:schemeClr>
          </a:solidFill>
          <a:ln w="444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grpSp>
        <p:nvGrpSpPr>
          <p:cNvPr id="6166" name="Group 26"/>
          <p:cNvGrpSpPr>
            <a:grpSpLocks/>
          </p:cNvGrpSpPr>
          <p:nvPr/>
        </p:nvGrpSpPr>
        <p:grpSpPr bwMode="auto">
          <a:xfrm rot="1500000">
            <a:off x="2195513" y="3933825"/>
            <a:ext cx="1206500" cy="244475"/>
            <a:chOff x="1553" y="2976"/>
            <a:chExt cx="760" cy="154"/>
          </a:xfrm>
        </p:grpSpPr>
        <p:sp>
          <p:nvSpPr>
            <p:cNvPr id="6271" name="Freeform 27"/>
            <p:cNvSpPr>
              <a:spLocks/>
            </p:cNvSpPr>
            <p:nvPr/>
          </p:nvSpPr>
          <p:spPr bwMode="auto">
            <a:xfrm>
              <a:off x="1553" y="2976"/>
              <a:ext cx="679" cy="154"/>
            </a:xfrm>
            <a:custGeom>
              <a:avLst/>
              <a:gdLst>
                <a:gd name="T0" fmla="*/ 0 w 1544"/>
                <a:gd name="T1" fmla="*/ 2 h 313"/>
                <a:gd name="T2" fmla="*/ 0 w 1544"/>
                <a:gd name="T3" fmla="*/ 0 h 313"/>
                <a:gd name="T4" fmla="*/ 1 w 1544"/>
                <a:gd name="T5" fmla="*/ 2 h 313"/>
                <a:gd name="T6" fmla="*/ 1 w 1544"/>
                <a:gd name="T7" fmla="*/ 0 h 313"/>
                <a:gd name="T8" fmla="*/ 2 w 1544"/>
                <a:gd name="T9" fmla="*/ 2 h 313"/>
                <a:gd name="T10" fmla="*/ 2 w 1544"/>
                <a:gd name="T11" fmla="*/ 0 h 313"/>
                <a:gd name="T12" fmla="*/ 3 w 1544"/>
                <a:gd name="T13" fmla="*/ 2 h 313"/>
                <a:gd name="T14" fmla="*/ 3 w 1544"/>
                <a:gd name="T15" fmla="*/ 0 h 313"/>
                <a:gd name="T16" fmla="*/ 4 w 1544"/>
                <a:gd name="T17" fmla="*/ 2 h 313"/>
                <a:gd name="T18" fmla="*/ 4 w 1544"/>
                <a:gd name="T19" fmla="*/ 0 h 313"/>
                <a:gd name="T20" fmla="*/ 5 w 1544"/>
                <a:gd name="T21" fmla="*/ 1 h 313"/>
                <a:gd name="T22" fmla="*/ 5 w 1544"/>
                <a:gd name="T23" fmla="*/ 1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4"/>
                <a:gd name="T37" fmla="*/ 0 h 313"/>
                <a:gd name="T38" fmla="*/ 1544 w 1544"/>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4" h="313">
                  <a:moveTo>
                    <a:pt x="0" y="312"/>
                  </a:moveTo>
                  <a:cubicBezTo>
                    <a:pt x="48" y="168"/>
                    <a:pt x="97" y="24"/>
                    <a:pt x="144" y="24"/>
                  </a:cubicBezTo>
                  <a:cubicBezTo>
                    <a:pt x="191" y="24"/>
                    <a:pt x="228" y="311"/>
                    <a:pt x="280" y="312"/>
                  </a:cubicBezTo>
                  <a:cubicBezTo>
                    <a:pt x="332" y="313"/>
                    <a:pt x="405" y="32"/>
                    <a:pt x="456" y="32"/>
                  </a:cubicBezTo>
                  <a:cubicBezTo>
                    <a:pt x="507" y="32"/>
                    <a:pt x="537" y="313"/>
                    <a:pt x="584" y="312"/>
                  </a:cubicBezTo>
                  <a:cubicBezTo>
                    <a:pt x="631" y="311"/>
                    <a:pt x="689" y="24"/>
                    <a:pt x="736" y="24"/>
                  </a:cubicBezTo>
                  <a:cubicBezTo>
                    <a:pt x="783" y="24"/>
                    <a:pt x="817" y="312"/>
                    <a:pt x="864" y="312"/>
                  </a:cubicBezTo>
                  <a:cubicBezTo>
                    <a:pt x="911" y="312"/>
                    <a:pt x="971" y="24"/>
                    <a:pt x="1016" y="24"/>
                  </a:cubicBezTo>
                  <a:cubicBezTo>
                    <a:pt x="1061" y="24"/>
                    <a:pt x="1089" y="312"/>
                    <a:pt x="1136" y="312"/>
                  </a:cubicBezTo>
                  <a:cubicBezTo>
                    <a:pt x="1183" y="312"/>
                    <a:pt x="1247" y="48"/>
                    <a:pt x="1296" y="24"/>
                  </a:cubicBezTo>
                  <a:cubicBezTo>
                    <a:pt x="1345" y="0"/>
                    <a:pt x="1391" y="141"/>
                    <a:pt x="1432" y="168"/>
                  </a:cubicBezTo>
                  <a:cubicBezTo>
                    <a:pt x="1473" y="195"/>
                    <a:pt x="1508" y="189"/>
                    <a:pt x="1544" y="184"/>
                  </a:cubicBezTo>
                </a:path>
              </a:pathLst>
            </a:cu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272" name="Line 28"/>
            <p:cNvSpPr>
              <a:spLocks noChangeShapeType="1"/>
            </p:cNvSpPr>
            <p:nvPr/>
          </p:nvSpPr>
          <p:spPr bwMode="auto">
            <a:xfrm>
              <a:off x="2278" y="3065"/>
              <a:ext cx="35" cy="0"/>
            </a:xfrm>
            <a:prstGeom prst="line">
              <a:avLst/>
            </a:prstGeom>
            <a:noFill/>
            <a:ln w="44450">
              <a:solidFill>
                <a:srgbClr val="FF0000"/>
              </a:solidFill>
              <a:round/>
              <a:headEnd/>
              <a:tailEnd type="stealth" w="lg" len="lg"/>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6167" name="Group 29"/>
          <p:cNvGrpSpPr>
            <a:grpSpLocks/>
          </p:cNvGrpSpPr>
          <p:nvPr/>
        </p:nvGrpSpPr>
        <p:grpSpPr bwMode="auto">
          <a:xfrm rot="1500000">
            <a:off x="1116013" y="3500438"/>
            <a:ext cx="1206500" cy="244475"/>
            <a:chOff x="1553" y="2976"/>
            <a:chExt cx="760" cy="154"/>
          </a:xfrm>
        </p:grpSpPr>
        <p:sp>
          <p:nvSpPr>
            <p:cNvPr id="6269" name="Freeform 30"/>
            <p:cNvSpPr>
              <a:spLocks/>
            </p:cNvSpPr>
            <p:nvPr/>
          </p:nvSpPr>
          <p:spPr bwMode="auto">
            <a:xfrm>
              <a:off x="1553" y="2976"/>
              <a:ext cx="679" cy="154"/>
            </a:xfrm>
            <a:custGeom>
              <a:avLst/>
              <a:gdLst>
                <a:gd name="T0" fmla="*/ 0 w 1544"/>
                <a:gd name="T1" fmla="*/ 2 h 313"/>
                <a:gd name="T2" fmla="*/ 0 w 1544"/>
                <a:gd name="T3" fmla="*/ 0 h 313"/>
                <a:gd name="T4" fmla="*/ 1 w 1544"/>
                <a:gd name="T5" fmla="*/ 2 h 313"/>
                <a:gd name="T6" fmla="*/ 1 w 1544"/>
                <a:gd name="T7" fmla="*/ 0 h 313"/>
                <a:gd name="T8" fmla="*/ 2 w 1544"/>
                <a:gd name="T9" fmla="*/ 2 h 313"/>
                <a:gd name="T10" fmla="*/ 2 w 1544"/>
                <a:gd name="T11" fmla="*/ 0 h 313"/>
                <a:gd name="T12" fmla="*/ 3 w 1544"/>
                <a:gd name="T13" fmla="*/ 2 h 313"/>
                <a:gd name="T14" fmla="*/ 3 w 1544"/>
                <a:gd name="T15" fmla="*/ 0 h 313"/>
                <a:gd name="T16" fmla="*/ 4 w 1544"/>
                <a:gd name="T17" fmla="*/ 2 h 313"/>
                <a:gd name="T18" fmla="*/ 4 w 1544"/>
                <a:gd name="T19" fmla="*/ 0 h 313"/>
                <a:gd name="T20" fmla="*/ 5 w 1544"/>
                <a:gd name="T21" fmla="*/ 1 h 313"/>
                <a:gd name="T22" fmla="*/ 5 w 1544"/>
                <a:gd name="T23" fmla="*/ 1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4"/>
                <a:gd name="T37" fmla="*/ 0 h 313"/>
                <a:gd name="T38" fmla="*/ 1544 w 1544"/>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4" h="313">
                  <a:moveTo>
                    <a:pt x="0" y="312"/>
                  </a:moveTo>
                  <a:cubicBezTo>
                    <a:pt x="48" y="168"/>
                    <a:pt x="97" y="24"/>
                    <a:pt x="144" y="24"/>
                  </a:cubicBezTo>
                  <a:cubicBezTo>
                    <a:pt x="191" y="24"/>
                    <a:pt x="228" y="311"/>
                    <a:pt x="280" y="312"/>
                  </a:cubicBezTo>
                  <a:cubicBezTo>
                    <a:pt x="332" y="313"/>
                    <a:pt x="405" y="32"/>
                    <a:pt x="456" y="32"/>
                  </a:cubicBezTo>
                  <a:cubicBezTo>
                    <a:pt x="507" y="32"/>
                    <a:pt x="537" y="313"/>
                    <a:pt x="584" y="312"/>
                  </a:cubicBezTo>
                  <a:cubicBezTo>
                    <a:pt x="631" y="311"/>
                    <a:pt x="689" y="24"/>
                    <a:pt x="736" y="24"/>
                  </a:cubicBezTo>
                  <a:cubicBezTo>
                    <a:pt x="783" y="24"/>
                    <a:pt x="817" y="312"/>
                    <a:pt x="864" y="312"/>
                  </a:cubicBezTo>
                  <a:cubicBezTo>
                    <a:pt x="911" y="312"/>
                    <a:pt x="971" y="24"/>
                    <a:pt x="1016" y="24"/>
                  </a:cubicBezTo>
                  <a:cubicBezTo>
                    <a:pt x="1061" y="24"/>
                    <a:pt x="1089" y="312"/>
                    <a:pt x="1136" y="312"/>
                  </a:cubicBezTo>
                  <a:cubicBezTo>
                    <a:pt x="1183" y="312"/>
                    <a:pt x="1247" y="48"/>
                    <a:pt x="1296" y="24"/>
                  </a:cubicBezTo>
                  <a:cubicBezTo>
                    <a:pt x="1345" y="0"/>
                    <a:pt x="1391" y="141"/>
                    <a:pt x="1432" y="168"/>
                  </a:cubicBezTo>
                  <a:cubicBezTo>
                    <a:pt x="1473" y="195"/>
                    <a:pt x="1508" y="189"/>
                    <a:pt x="1544" y="184"/>
                  </a:cubicBezTo>
                </a:path>
              </a:pathLst>
            </a:cu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270" name="Line 31"/>
            <p:cNvSpPr>
              <a:spLocks noChangeShapeType="1"/>
            </p:cNvSpPr>
            <p:nvPr/>
          </p:nvSpPr>
          <p:spPr bwMode="auto">
            <a:xfrm>
              <a:off x="2278" y="3065"/>
              <a:ext cx="35" cy="0"/>
            </a:xfrm>
            <a:prstGeom prst="line">
              <a:avLst/>
            </a:prstGeom>
            <a:noFill/>
            <a:ln w="25400">
              <a:solidFill>
                <a:srgbClr val="FF0000"/>
              </a:solidFill>
              <a:round/>
              <a:headEnd/>
              <a:tailEnd type="stealth" w="lg" len="lg"/>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6168" name="Oval 32"/>
          <p:cNvSpPr>
            <a:spLocks noChangeArrowheads="1"/>
          </p:cNvSpPr>
          <p:nvPr/>
        </p:nvSpPr>
        <p:spPr bwMode="auto">
          <a:xfrm>
            <a:off x="4427538" y="4221163"/>
            <a:ext cx="1439862" cy="1439862"/>
          </a:xfrm>
          <a:prstGeom prst="ellipse">
            <a:avLst/>
          </a:prstGeom>
          <a:solidFill>
            <a:schemeClr val="bg1"/>
          </a:solidFill>
          <a:ln w="41275">
            <a:solidFill>
              <a:schemeClr val="tx1"/>
            </a:solidFill>
            <a:prstDash val="sysDot"/>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69" name="Line 33"/>
          <p:cNvSpPr>
            <a:spLocks noChangeShapeType="1"/>
          </p:cNvSpPr>
          <p:nvPr/>
        </p:nvSpPr>
        <p:spPr bwMode="auto">
          <a:xfrm flipV="1">
            <a:off x="5219700" y="3789363"/>
            <a:ext cx="576263" cy="468312"/>
          </a:xfrm>
          <a:prstGeom prst="line">
            <a:avLst/>
          </a:prstGeom>
          <a:noFill/>
          <a:ln w="41275">
            <a:solidFill>
              <a:schemeClr val="tx1"/>
            </a:solidFill>
            <a:prstDash val="sysDot"/>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170" name="Text Box 34"/>
          <p:cNvSpPr txBox="1">
            <a:spLocks noChangeArrowheads="1"/>
          </p:cNvSpPr>
          <p:nvPr/>
        </p:nvSpPr>
        <p:spPr bwMode="auto">
          <a:xfrm>
            <a:off x="7235825" y="2060575"/>
            <a:ext cx="1368425"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200" b="1"/>
              <a:t>Forbidden band</a:t>
            </a:r>
          </a:p>
        </p:txBody>
      </p:sp>
      <p:sp>
        <p:nvSpPr>
          <p:cNvPr id="6171" name="Rectangle 36"/>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graphicFrame>
        <p:nvGraphicFramePr>
          <p:cNvPr id="6172" name="Object 37"/>
          <p:cNvGraphicFramePr>
            <a:graphicFrameLocks noChangeAspect="1"/>
          </p:cNvGraphicFramePr>
          <p:nvPr>
            <p:extLst>
              <p:ext uri="{D42A27DB-BD31-4B8C-83A1-F6EECF244321}">
                <p14:modId xmlns:p14="http://schemas.microsoft.com/office/powerpoint/2010/main" val="2474804608"/>
              </p:ext>
            </p:extLst>
          </p:nvPr>
        </p:nvGraphicFramePr>
        <p:xfrm>
          <a:off x="676275" y="260350"/>
          <a:ext cx="1250950" cy="325438"/>
        </p:xfrm>
        <a:graphic>
          <a:graphicData uri="http://schemas.openxmlformats.org/presentationml/2006/ole">
            <mc:AlternateContent xmlns:mc="http://schemas.openxmlformats.org/markup-compatibility/2006">
              <mc:Choice xmlns:v="urn:schemas-microsoft-com:vml" Requires="v">
                <p:oleObj spid="_x0000_s24259" name="Equation" r:id="rId4" imgW="698400" imgH="177480" progId="Equation.3">
                  <p:embed/>
                </p:oleObj>
              </mc:Choice>
              <mc:Fallback>
                <p:oleObj name="Equation" r:id="rId4" imgW="698400" imgH="177480" progId="Equation.3">
                  <p:embed/>
                  <p:pic>
                    <p:nvPicPr>
                      <p:cNvPr id="0" name=""/>
                      <p:cNvPicPr>
                        <a:picLocks noChangeAspect="1" noChangeArrowheads="1"/>
                      </p:cNvPicPr>
                      <p:nvPr/>
                    </p:nvPicPr>
                    <p:blipFill>
                      <a:blip r:embed="rId5"/>
                      <a:srcRect/>
                      <a:stretch>
                        <a:fillRect/>
                      </a:stretch>
                    </p:blipFill>
                    <p:spPr bwMode="auto">
                      <a:xfrm>
                        <a:off x="676275" y="260350"/>
                        <a:ext cx="1250950" cy="325438"/>
                      </a:xfrm>
                      <a:prstGeom prst="rect">
                        <a:avLst/>
                      </a:prstGeom>
                      <a:noFill/>
                      <a:ln>
                        <a:noFill/>
                      </a:ln>
                      <a:extLst/>
                    </p:spPr>
                  </p:pic>
                </p:oleObj>
              </mc:Fallback>
            </mc:AlternateContent>
          </a:graphicData>
        </a:graphic>
      </p:graphicFrame>
      <p:sp>
        <p:nvSpPr>
          <p:cNvPr id="6173" name="Rectangle 38"/>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74" name="Rectangle 39"/>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76" name="Rectangle 41"/>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graphicFrame>
        <p:nvGraphicFramePr>
          <p:cNvPr id="6177" name="Object 42"/>
          <p:cNvGraphicFramePr>
            <a:graphicFrameLocks noChangeAspect="1"/>
          </p:cNvGraphicFramePr>
          <p:nvPr>
            <p:extLst>
              <p:ext uri="{D42A27DB-BD31-4B8C-83A1-F6EECF244321}">
                <p14:modId xmlns:p14="http://schemas.microsoft.com/office/powerpoint/2010/main" val="3221467722"/>
              </p:ext>
            </p:extLst>
          </p:nvPr>
        </p:nvGraphicFramePr>
        <p:xfrm>
          <a:off x="144463" y="1066800"/>
          <a:ext cx="1641475" cy="390525"/>
        </p:xfrm>
        <a:graphic>
          <a:graphicData uri="http://schemas.openxmlformats.org/presentationml/2006/ole">
            <mc:AlternateContent xmlns:mc="http://schemas.openxmlformats.org/markup-compatibility/2006">
              <mc:Choice xmlns:v="urn:schemas-microsoft-com:vml" Requires="v">
                <p:oleObj spid="_x0000_s24260" name="Equation" r:id="rId6" imgW="965160" imgH="228600" progId="Equation.3">
                  <p:embed/>
                </p:oleObj>
              </mc:Choice>
              <mc:Fallback>
                <p:oleObj name="Equation" r:id="rId6" imgW="965160" imgH="228600" progId="Equation.3">
                  <p:embed/>
                  <p:pic>
                    <p:nvPicPr>
                      <p:cNvPr id="0" name=""/>
                      <p:cNvPicPr>
                        <a:picLocks noChangeAspect="1" noChangeArrowheads="1"/>
                      </p:cNvPicPr>
                      <p:nvPr/>
                    </p:nvPicPr>
                    <p:blipFill>
                      <a:blip r:embed="rId7"/>
                      <a:srcRect/>
                      <a:stretch>
                        <a:fillRect/>
                      </a:stretch>
                    </p:blipFill>
                    <p:spPr bwMode="auto">
                      <a:xfrm>
                        <a:off x="144463" y="1066800"/>
                        <a:ext cx="1641475" cy="390525"/>
                      </a:xfrm>
                      <a:prstGeom prst="rect">
                        <a:avLst/>
                      </a:prstGeom>
                      <a:noFill/>
                      <a:ln>
                        <a:noFill/>
                      </a:ln>
                      <a:extLst/>
                    </p:spPr>
                  </p:pic>
                </p:oleObj>
              </mc:Fallback>
            </mc:AlternateContent>
          </a:graphicData>
        </a:graphic>
      </p:graphicFrame>
      <p:sp>
        <p:nvSpPr>
          <p:cNvPr id="6178" name="Oval 43"/>
          <p:cNvSpPr>
            <a:spLocks noChangeArrowheads="1"/>
          </p:cNvSpPr>
          <p:nvPr/>
        </p:nvSpPr>
        <p:spPr bwMode="auto">
          <a:xfrm>
            <a:off x="4716463" y="4005263"/>
            <a:ext cx="503237" cy="215900"/>
          </a:xfrm>
          <a:prstGeom prst="ellipse">
            <a:avLst/>
          </a:prstGeom>
          <a:solidFill>
            <a:schemeClr val="bg1"/>
          </a:solidFill>
          <a:ln w="9525">
            <a:solidFill>
              <a:schemeClr val="bg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79" name="Freeform 44"/>
          <p:cNvSpPr>
            <a:spLocks/>
          </p:cNvSpPr>
          <p:nvPr/>
        </p:nvSpPr>
        <p:spPr bwMode="auto">
          <a:xfrm>
            <a:off x="4716463" y="4076700"/>
            <a:ext cx="503237" cy="85725"/>
          </a:xfrm>
          <a:custGeom>
            <a:avLst/>
            <a:gdLst>
              <a:gd name="T0" fmla="*/ 0 w 317"/>
              <a:gd name="T1" fmla="*/ 0 h 54"/>
              <a:gd name="T2" fmla="*/ 2147483647 w 317"/>
              <a:gd name="T3" fmla="*/ 2147483647 h 54"/>
              <a:gd name="T4" fmla="*/ 2147483647 w 317"/>
              <a:gd name="T5" fmla="*/ 2147483647 h 54"/>
              <a:gd name="T6" fmla="*/ 2147483647 w 317"/>
              <a:gd name="T7" fmla="*/ 2147483647 h 54"/>
              <a:gd name="T8" fmla="*/ 2147483647 w 317"/>
              <a:gd name="T9" fmla="*/ 2147483647 h 54"/>
              <a:gd name="T10" fmla="*/ 2147483647 w 317"/>
              <a:gd name="T11" fmla="*/ 0 h 54"/>
              <a:gd name="T12" fmla="*/ 0 60000 65536"/>
              <a:gd name="T13" fmla="*/ 0 60000 65536"/>
              <a:gd name="T14" fmla="*/ 0 60000 65536"/>
              <a:gd name="T15" fmla="*/ 0 60000 65536"/>
              <a:gd name="T16" fmla="*/ 0 60000 65536"/>
              <a:gd name="T17" fmla="*/ 0 60000 65536"/>
              <a:gd name="T18" fmla="*/ 0 w 317"/>
              <a:gd name="T19" fmla="*/ 0 h 54"/>
              <a:gd name="T20" fmla="*/ 317 w 317"/>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17" h="54">
                <a:moveTo>
                  <a:pt x="0" y="0"/>
                </a:moveTo>
                <a:cubicBezTo>
                  <a:pt x="15" y="19"/>
                  <a:pt x="30" y="38"/>
                  <a:pt x="45" y="46"/>
                </a:cubicBezTo>
                <a:cubicBezTo>
                  <a:pt x="60" y="54"/>
                  <a:pt x="67" y="46"/>
                  <a:pt x="90" y="46"/>
                </a:cubicBezTo>
                <a:cubicBezTo>
                  <a:pt x="113" y="46"/>
                  <a:pt x="151" y="46"/>
                  <a:pt x="181" y="46"/>
                </a:cubicBezTo>
                <a:cubicBezTo>
                  <a:pt x="211" y="46"/>
                  <a:pt x="249" y="54"/>
                  <a:pt x="272" y="46"/>
                </a:cubicBezTo>
                <a:cubicBezTo>
                  <a:pt x="295" y="38"/>
                  <a:pt x="310" y="8"/>
                  <a:pt x="317" y="0"/>
                </a:cubicBezTo>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0" name="Oval 45"/>
          <p:cNvSpPr>
            <a:spLocks noChangeArrowheads="1"/>
          </p:cNvSpPr>
          <p:nvPr/>
        </p:nvSpPr>
        <p:spPr bwMode="auto">
          <a:xfrm>
            <a:off x="4572000" y="0"/>
            <a:ext cx="4318000" cy="4005263"/>
          </a:xfrm>
          <a:prstGeom prst="ellipse">
            <a:avLst/>
          </a:prstGeom>
          <a:solidFill>
            <a:schemeClr val="bg1">
              <a:alpha val="0"/>
            </a:schemeClr>
          </a:solidFill>
          <a:ln w="41275">
            <a:solidFill>
              <a:schemeClr val="tx1"/>
            </a:solidFill>
            <a:prstDash val="sysDot"/>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dirty="0"/>
          </a:p>
        </p:txBody>
      </p:sp>
      <p:sp>
        <p:nvSpPr>
          <p:cNvPr id="6183" name="Oval 48"/>
          <p:cNvSpPr>
            <a:spLocks noChangeArrowheads="1"/>
          </p:cNvSpPr>
          <p:nvPr/>
        </p:nvSpPr>
        <p:spPr bwMode="auto">
          <a:xfrm>
            <a:off x="1547813" y="4149725"/>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84" name="Oval 49"/>
          <p:cNvSpPr>
            <a:spLocks noChangeArrowheads="1"/>
          </p:cNvSpPr>
          <p:nvPr/>
        </p:nvSpPr>
        <p:spPr bwMode="auto">
          <a:xfrm>
            <a:off x="1835150" y="4437063"/>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85" name="Oval 50"/>
          <p:cNvSpPr>
            <a:spLocks noChangeArrowheads="1"/>
          </p:cNvSpPr>
          <p:nvPr/>
        </p:nvSpPr>
        <p:spPr bwMode="auto">
          <a:xfrm>
            <a:off x="2124075" y="4724400"/>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86" name="Oval 51"/>
          <p:cNvSpPr>
            <a:spLocks noChangeArrowheads="1"/>
          </p:cNvSpPr>
          <p:nvPr/>
        </p:nvSpPr>
        <p:spPr bwMode="auto">
          <a:xfrm>
            <a:off x="2771775" y="5300663"/>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87" name="Oval 52"/>
          <p:cNvSpPr>
            <a:spLocks noChangeArrowheads="1"/>
          </p:cNvSpPr>
          <p:nvPr/>
        </p:nvSpPr>
        <p:spPr bwMode="auto">
          <a:xfrm>
            <a:off x="2411413" y="5013325"/>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88" name="Oval 53"/>
          <p:cNvSpPr>
            <a:spLocks noChangeArrowheads="1"/>
          </p:cNvSpPr>
          <p:nvPr/>
        </p:nvSpPr>
        <p:spPr bwMode="auto">
          <a:xfrm>
            <a:off x="3059113" y="5589588"/>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89" name="Oval 54"/>
          <p:cNvSpPr>
            <a:spLocks noChangeArrowheads="1"/>
          </p:cNvSpPr>
          <p:nvPr/>
        </p:nvSpPr>
        <p:spPr bwMode="auto">
          <a:xfrm>
            <a:off x="2124075" y="4149725"/>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90" name="Oval 55"/>
          <p:cNvSpPr>
            <a:spLocks noChangeArrowheads="1"/>
          </p:cNvSpPr>
          <p:nvPr/>
        </p:nvSpPr>
        <p:spPr bwMode="auto">
          <a:xfrm>
            <a:off x="2411413" y="4437063"/>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91" name="Oval 56"/>
          <p:cNvSpPr>
            <a:spLocks noChangeArrowheads="1"/>
          </p:cNvSpPr>
          <p:nvPr/>
        </p:nvSpPr>
        <p:spPr bwMode="auto">
          <a:xfrm>
            <a:off x="2700338" y="4724400"/>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92" name="Oval 57"/>
          <p:cNvSpPr>
            <a:spLocks noChangeArrowheads="1"/>
          </p:cNvSpPr>
          <p:nvPr/>
        </p:nvSpPr>
        <p:spPr bwMode="auto">
          <a:xfrm>
            <a:off x="3059113" y="5013325"/>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93" name="Oval 58"/>
          <p:cNvSpPr>
            <a:spLocks noChangeArrowheads="1"/>
          </p:cNvSpPr>
          <p:nvPr/>
        </p:nvSpPr>
        <p:spPr bwMode="auto">
          <a:xfrm>
            <a:off x="1547813" y="4724400"/>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94" name="Oval 59"/>
          <p:cNvSpPr>
            <a:spLocks noChangeArrowheads="1"/>
          </p:cNvSpPr>
          <p:nvPr/>
        </p:nvSpPr>
        <p:spPr bwMode="auto">
          <a:xfrm>
            <a:off x="3348038" y="5300663"/>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95" name="Oval 60"/>
          <p:cNvSpPr>
            <a:spLocks noChangeArrowheads="1"/>
          </p:cNvSpPr>
          <p:nvPr/>
        </p:nvSpPr>
        <p:spPr bwMode="auto">
          <a:xfrm>
            <a:off x="3348038" y="5949950"/>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96" name="Oval 61"/>
          <p:cNvSpPr>
            <a:spLocks noChangeArrowheads="1"/>
          </p:cNvSpPr>
          <p:nvPr/>
        </p:nvSpPr>
        <p:spPr bwMode="auto">
          <a:xfrm>
            <a:off x="3635375" y="5661025"/>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97" name="Oval 62"/>
          <p:cNvSpPr>
            <a:spLocks noChangeArrowheads="1"/>
          </p:cNvSpPr>
          <p:nvPr/>
        </p:nvSpPr>
        <p:spPr bwMode="auto">
          <a:xfrm>
            <a:off x="3924300" y="6021388"/>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98" name="Oval 63"/>
          <p:cNvSpPr>
            <a:spLocks noChangeArrowheads="1"/>
          </p:cNvSpPr>
          <p:nvPr/>
        </p:nvSpPr>
        <p:spPr bwMode="auto">
          <a:xfrm>
            <a:off x="4427538" y="6021388"/>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199" name="Oval 64"/>
          <p:cNvSpPr>
            <a:spLocks noChangeArrowheads="1"/>
          </p:cNvSpPr>
          <p:nvPr/>
        </p:nvSpPr>
        <p:spPr bwMode="auto">
          <a:xfrm>
            <a:off x="1835150" y="5013325"/>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00" name="Oval 65"/>
          <p:cNvSpPr>
            <a:spLocks noChangeArrowheads="1"/>
          </p:cNvSpPr>
          <p:nvPr/>
        </p:nvSpPr>
        <p:spPr bwMode="auto">
          <a:xfrm>
            <a:off x="2700338" y="4149725"/>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01" name="Oval 66"/>
          <p:cNvSpPr>
            <a:spLocks noChangeArrowheads="1"/>
          </p:cNvSpPr>
          <p:nvPr/>
        </p:nvSpPr>
        <p:spPr bwMode="auto">
          <a:xfrm>
            <a:off x="2987675" y="4437063"/>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02" name="Oval 67"/>
          <p:cNvSpPr>
            <a:spLocks noChangeArrowheads="1"/>
          </p:cNvSpPr>
          <p:nvPr/>
        </p:nvSpPr>
        <p:spPr bwMode="auto">
          <a:xfrm>
            <a:off x="3348038" y="4724400"/>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03" name="Oval 68"/>
          <p:cNvSpPr>
            <a:spLocks noChangeArrowheads="1"/>
          </p:cNvSpPr>
          <p:nvPr/>
        </p:nvSpPr>
        <p:spPr bwMode="auto">
          <a:xfrm>
            <a:off x="3635375" y="5013325"/>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04" name="Oval 69"/>
          <p:cNvSpPr>
            <a:spLocks noChangeArrowheads="1"/>
          </p:cNvSpPr>
          <p:nvPr/>
        </p:nvSpPr>
        <p:spPr bwMode="auto">
          <a:xfrm>
            <a:off x="3924300" y="5300663"/>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05" name="Oval 70"/>
          <p:cNvSpPr>
            <a:spLocks noChangeArrowheads="1"/>
          </p:cNvSpPr>
          <p:nvPr/>
        </p:nvSpPr>
        <p:spPr bwMode="auto">
          <a:xfrm>
            <a:off x="4211638" y="5589588"/>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06" name="Oval 71"/>
          <p:cNvSpPr>
            <a:spLocks noChangeArrowheads="1"/>
          </p:cNvSpPr>
          <p:nvPr/>
        </p:nvSpPr>
        <p:spPr bwMode="auto">
          <a:xfrm>
            <a:off x="2124075" y="5300663"/>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07" name="Oval 72"/>
          <p:cNvSpPr>
            <a:spLocks noChangeArrowheads="1"/>
          </p:cNvSpPr>
          <p:nvPr/>
        </p:nvSpPr>
        <p:spPr bwMode="auto">
          <a:xfrm>
            <a:off x="2411413" y="5589588"/>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08" name="Oval 73"/>
          <p:cNvSpPr>
            <a:spLocks noChangeArrowheads="1"/>
          </p:cNvSpPr>
          <p:nvPr/>
        </p:nvSpPr>
        <p:spPr bwMode="auto">
          <a:xfrm>
            <a:off x="2700338" y="5876925"/>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09" name="Oval 74"/>
          <p:cNvSpPr>
            <a:spLocks noChangeArrowheads="1"/>
          </p:cNvSpPr>
          <p:nvPr/>
        </p:nvSpPr>
        <p:spPr bwMode="auto">
          <a:xfrm>
            <a:off x="1476375" y="5229225"/>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10" name="Oval 75"/>
          <p:cNvSpPr>
            <a:spLocks noChangeArrowheads="1"/>
          </p:cNvSpPr>
          <p:nvPr/>
        </p:nvSpPr>
        <p:spPr bwMode="auto">
          <a:xfrm>
            <a:off x="1763713" y="5516563"/>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11" name="Oval 76"/>
          <p:cNvSpPr>
            <a:spLocks noChangeArrowheads="1"/>
          </p:cNvSpPr>
          <p:nvPr/>
        </p:nvSpPr>
        <p:spPr bwMode="auto">
          <a:xfrm>
            <a:off x="2051050" y="5805488"/>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12" name="Oval 77"/>
          <p:cNvSpPr>
            <a:spLocks noChangeArrowheads="1"/>
          </p:cNvSpPr>
          <p:nvPr/>
        </p:nvSpPr>
        <p:spPr bwMode="auto">
          <a:xfrm>
            <a:off x="1476375" y="5734050"/>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13" name="Oval 78"/>
          <p:cNvSpPr>
            <a:spLocks noChangeArrowheads="1"/>
          </p:cNvSpPr>
          <p:nvPr/>
        </p:nvSpPr>
        <p:spPr bwMode="auto">
          <a:xfrm>
            <a:off x="2987675" y="6092825"/>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14" name="Oval 79"/>
          <p:cNvSpPr>
            <a:spLocks noChangeArrowheads="1"/>
          </p:cNvSpPr>
          <p:nvPr/>
        </p:nvSpPr>
        <p:spPr bwMode="auto">
          <a:xfrm>
            <a:off x="2339975" y="6021388"/>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15" name="Oval 80"/>
          <p:cNvSpPr>
            <a:spLocks noChangeArrowheads="1"/>
          </p:cNvSpPr>
          <p:nvPr/>
        </p:nvSpPr>
        <p:spPr bwMode="auto">
          <a:xfrm>
            <a:off x="1763713" y="6021388"/>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16" name="Oval 81"/>
          <p:cNvSpPr>
            <a:spLocks noChangeArrowheads="1"/>
          </p:cNvSpPr>
          <p:nvPr/>
        </p:nvSpPr>
        <p:spPr bwMode="auto">
          <a:xfrm>
            <a:off x="3563938" y="4365625"/>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17" name="Oval 82"/>
          <p:cNvSpPr>
            <a:spLocks noChangeArrowheads="1"/>
          </p:cNvSpPr>
          <p:nvPr/>
        </p:nvSpPr>
        <p:spPr bwMode="auto">
          <a:xfrm>
            <a:off x="3924300" y="4724400"/>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18" name="Oval 83"/>
          <p:cNvSpPr>
            <a:spLocks noChangeArrowheads="1"/>
          </p:cNvSpPr>
          <p:nvPr/>
        </p:nvSpPr>
        <p:spPr bwMode="auto">
          <a:xfrm>
            <a:off x="4211638" y="5013325"/>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19" name="Oval 84"/>
          <p:cNvSpPr>
            <a:spLocks noChangeArrowheads="1"/>
          </p:cNvSpPr>
          <p:nvPr/>
        </p:nvSpPr>
        <p:spPr bwMode="auto">
          <a:xfrm>
            <a:off x="3203575" y="4149725"/>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20" name="Oval 85"/>
          <p:cNvSpPr>
            <a:spLocks noChangeArrowheads="1"/>
          </p:cNvSpPr>
          <p:nvPr/>
        </p:nvSpPr>
        <p:spPr bwMode="auto">
          <a:xfrm>
            <a:off x="3851275" y="4076700"/>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21" name="Oval 86"/>
          <p:cNvSpPr>
            <a:spLocks noChangeArrowheads="1"/>
          </p:cNvSpPr>
          <p:nvPr/>
        </p:nvSpPr>
        <p:spPr bwMode="auto">
          <a:xfrm>
            <a:off x="4140200" y="4365625"/>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22" name="Oval 87"/>
          <p:cNvSpPr>
            <a:spLocks noChangeArrowheads="1"/>
          </p:cNvSpPr>
          <p:nvPr/>
        </p:nvSpPr>
        <p:spPr bwMode="auto">
          <a:xfrm>
            <a:off x="4787900" y="5661025"/>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23" name="Oval 88"/>
          <p:cNvSpPr>
            <a:spLocks noChangeArrowheads="1"/>
          </p:cNvSpPr>
          <p:nvPr/>
        </p:nvSpPr>
        <p:spPr bwMode="auto">
          <a:xfrm>
            <a:off x="4572000" y="5300663"/>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24" name="Oval 89"/>
          <p:cNvSpPr>
            <a:spLocks noChangeArrowheads="1"/>
          </p:cNvSpPr>
          <p:nvPr/>
        </p:nvSpPr>
        <p:spPr bwMode="auto">
          <a:xfrm>
            <a:off x="5148263" y="5300663"/>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25" name="Oval 90"/>
          <p:cNvSpPr>
            <a:spLocks noChangeArrowheads="1"/>
          </p:cNvSpPr>
          <p:nvPr/>
        </p:nvSpPr>
        <p:spPr bwMode="auto">
          <a:xfrm>
            <a:off x="5076825" y="6021388"/>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26" name="Oval 91"/>
          <p:cNvSpPr>
            <a:spLocks noChangeArrowheads="1"/>
          </p:cNvSpPr>
          <p:nvPr/>
        </p:nvSpPr>
        <p:spPr bwMode="auto">
          <a:xfrm>
            <a:off x="4859338" y="4941888"/>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27" name="Oval 92"/>
          <p:cNvSpPr>
            <a:spLocks noChangeArrowheads="1"/>
          </p:cNvSpPr>
          <p:nvPr/>
        </p:nvSpPr>
        <p:spPr bwMode="auto">
          <a:xfrm>
            <a:off x="4500563" y="4652963"/>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28" name="Oval 93"/>
          <p:cNvSpPr>
            <a:spLocks noChangeArrowheads="1"/>
          </p:cNvSpPr>
          <p:nvPr/>
        </p:nvSpPr>
        <p:spPr bwMode="auto">
          <a:xfrm>
            <a:off x="4427538" y="4076700"/>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29" name="Oval 94"/>
          <p:cNvSpPr>
            <a:spLocks noChangeArrowheads="1"/>
          </p:cNvSpPr>
          <p:nvPr/>
        </p:nvSpPr>
        <p:spPr bwMode="auto">
          <a:xfrm>
            <a:off x="4787900" y="4292600"/>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30" name="Oval 95"/>
          <p:cNvSpPr>
            <a:spLocks noChangeArrowheads="1"/>
          </p:cNvSpPr>
          <p:nvPr/>
        </p:nvSpPr>
        <p:spPr bwMode="auto">
          <a:xfrm>
            <a:off x="5435600" y="5661025"/>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31" name="Oval 96"/>
          <p:cNvSpPr>
            <a:spLocks noChangeArrowheads="1"/>
          </p:cNvSpPr>
          <p:nvPr/>
        </p:nvSpPr>
        <p:spPr bwMode="auto">
          <a:xfrm>
            <a:off x="5724525" y="6021388"/>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32" name="Oval 97"/>
          <p:cNvSpPr>
            <a:spLocks noChangeArrowheads="1"/>
          </p:cNvSpPr>
          <p:nvPr/>
        </p:nvSpPr>
        <p:spPr bwMode="auto">
          <a:xfrm>
            <a:off x="5192713" y="4625975"/>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33" name="Oval 98"/>
          <p:cNvSpPr>
            <a:spLocks noChangeArrowheads="1"/>
          </p:cNvSpPr>
          <p:nvPr/>
        </p:nvSpPr>
        <p:spPr bwMode="auto">
          <a:xfrm>
            <a:off x="5508625" y="5013325"/>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34" name="Oval 99"/>
          <p:cNvSpPr>
            <a:spLocks noChangeArrowheads="1"/>
          </p:cNvSpPr>
          <p:nvPr/>
        </p:nvSpPr>
        <p:spPr bwMode="auto">
          <a:xfrm>
            <a:off x="5795963" y="5373688"/>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35" name="Oval 100"/>
          <p:cNvSpPr>
            <a:spLocks noChangeArrowheads="1"/>
          </p:cNvSpPr>
          <p:nvPr/>
        </p:nvSpPr>
        <p:spPr bwMode="auto">
          <a:xfrm>
            <a:off x="6084888" y="5734050"/>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36" name="Oval 101"/>
          <p:cNvSpPr>
            <a:spLocks noChangeArrowheads="1"/>
          </p:cNvSpPr>
          <p:nvPr/>
        </p:nvSpPr>
        <p:spPr bwMode="auto">
          <a:xfrm>
            <a:off x="5219700" y="4076700"/>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37" name="Oval 102"/>
          <p:cNvSpPr>
            <a:spLocks noChangeArrowheads="1"/>
          </p:cNvSpPr>
          <p:nvPr/>
        </p:nvSpPr>
        <p:spPr bwMode="auto">
          <a:xfrm>
            <a:off x="5543550" y="4383088"/>
            <a:ext cx="358775"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38" name="Oval 103"/>
          <p:cNvSpPr>
            <a:spLocks noChangeArrowheads="1"/>
          </p:cNvSpPr>
          <p:nvPr/>
        </p:nvSpPr>
        <p:spPr bwMode="auto">
          <a:xfrm>
            <a:off x="5867400" y="4724400"/>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39" name="Oval 104"/>
          <p:cNvSpPr>
            <a:spLocks noChangeArrowheads="1"/>
          </p:cNvSpPr>
          <p:nvPr/>
        </p:nvSpPr>
        <p:spPr bwMode="auto">
          <a:xfrm>
            <a:off x="6372225" y="6021388"/>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40" name="Oval 105"/>
          <p:cNvSpPr>
            <a:spLocks noChangeArrowheads="1"/>
          </p:cNvSpPr>
          <p:nvPr/>
        </p:nvSpPr>
        <p:spPr bwMode="auto">
          <a:xfrm>
            <a:off x="6156325" y="5084763"/>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41" name="Oval 106"/>
          <p:cNvSpPr>
            <a:spLocks noChangeArrowheads="1"/>
          </p:cNvSpPr>
          <p:nvPr/>
        </p:nvSpPr>
        <p:spPr bwMode="auto">
          <a:xfrm>
            <a:off x="6443663" y="5445125"/>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42" name="Oval 107"/>
          <p:cNvSpPr>
            <a:spLocks noChangeArrowheads="1"/>
          </p:cNvSpPr>
          <p:nvPr/>
        </p:nvSpPr>
        <p:spPr bwMode="auto">
          <a:xfrm>
            <a:off x="6732588" y="5734050"/>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43" name="Oval 108"/>
          <p:cNvSpPr>
            <a:spLocks noChangeArrowheads="1"/>
          </p:cNvSpPr>
          <p:nvPr/>
        </p:nvSpPr>
        <p:spPr bwMode="auto">
          <a:xfrm>
            <a:off x="7019925" y="6021388"/>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44" name="Oval 109"/>
          <p:cNvSpPr>
            <a:spLocks noChangeArrowheads="1"/>
          </p:cNvSpPr>
          <p:nvPr/>
        </p:nvSpPr>
        <p:spPr bwMode="auto">
          <a:xfrm>
            <a:off x="6227763" y="4437063"/>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45" name="Oval 110"/>
          <p:cNvSpPr>
            <a:spLocks noChangeArrowheads="1"/>
          </p:cNvSpPr>
          <p:nvPr/>
        </p:nvSpPr>
        <p:spPr bwMode="auto">
          <a:xfrm>
            <a:off x="6516688" y="4797425"/>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46" name="Oval 111"/>
          <p:cNvSpPr>
            <a:spLocks noChangeArrowheads="1"/>
          </p:cNvSpPr>
          <p:nvPr/>
        </p:nvSpPr>
        <p:spPr bwMode="auto">
          <a:xfrm>
            <a:off x="6804025" y="5084763"/>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47" name="Oval 112"/>
          <p:cNvSpPr>
            <a:spLocks noChangeArrowheads="1"/>
          </p:cNvSpPr>
          <p:nvPr/>
        </p:nvSpPr>
        <p:spPr bwMode="auto">
          <a:xfrm>
            <a:off x="5867400" y="4149725"/>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48" name="Oval 113"/>
          <p:cNvSpPr>
            <a:spLocks noChangeArrowheads="1"/>
          </p:cNvSpPr>
          <p:nvPr/>
        </p:nvSpPr>
        <p:spPr bwMode="auto">
          <a:xfrm>
            <a:off x="7092950" y="5373688"/>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49" name="Oval 114"/>
          <p:cNvSpPr>
            <a:spLocks noChangeArrowheads="1"/>
          </p:cNvSpPr>
          <p:nvPr/>
        </p:nvSpPr>
        <p:spPr bwMode="auto">
          <a:xfrm>
            <a:off x="7380288" y="5661025"/>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50" name="Oval 115"/>
          <p:cNvSpPr>
            <a:spLocks noChangeArrowheads="1"/>
          </p:cNvSpPr>
          <p:nvPr/>
        </p:nvSpPr>
        <p:spPr bwMode="auto">
          <a:xfrm>
            <a:off x="7740650" y="5949950"/>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51" name="Oval 116"/>
          <p:cNvSpPr>
            <a:spLocks noChangeArrowheads="1"/>
          </p:cNvSpPr>
          <p:nvPr/>
        </p:nvSpPr>
        <p:spPr bwMode="auto">
          <a:xfrm>
            <a:off x="6516688" y="4149725"/>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52" name="Oval 117"/>
          <p:cNvSpPr>
            <a:spLocks noChangeArrowheads="1"/>
          </p:cNvSpPr>
          <p:nvPr/>
        </p:nvSpPr>
        <p:spPr bwMode="auto">
          <a:xfrm>
            <a:off x="6804025" y="4437063"/>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53" name="Oval 118"/>
          <p:cNvSpPr>
            <a:spLocks noChangeArrowheads="1"/>
          </p:cNvSpPr>
          <p:nvPr/>
        </p:nvSpPr>
        <p:spPr bwMode="auto">
          <a:xfrm>
            <a:off x="7092950" y="4724400"/>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54" name="Oval 119"/>
          <p:cNvSpPr>
            <a:spLocks noChangeArrowheads="1"/>
          </p:cNvSpPr>
          <p:nvPr/>
        </p:nvSpPr>
        <p:spPr bwMode="auto">
          <a:xfrm>
            <a:off x="7451725" y="5013325"/>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55" name="Oval 120"/>
          <p:cNvSpPr>
            <a:spLocks noChangeArrowheads="1"/>
          </p:cNvSpPr>
          <p:nvPr/>
        </p:nvSpPr>
        <p:spPr bwMode="auto">
          <a:xfrm>
            <a:off x="7740650" y="5300663"/>
            <a:ext cx="360363"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56" name="Oval 121"/>
          <p:cNvSpPr>
            <a:spLocks noChangeArrowheads="1"/>
          </p:cNvSpPr>
          <p:nvPr/>
        </p:nvSpPr>
        <p:spPr bwMode="auto">
          <a:xfrm>
            <a:off x="8027988" y="5589588"/>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57" name="Oval 122"/>
          <p:cNvSpPr>
            <a:spLocks noChangeArrowheads="1"/>
          </p:cNvSpPr>
          <p:nvPr/>
        </p:nvSpPr>
        <p:spPr bwMode="auto">
          <a:xfrm>
            <a:off x="7092950" y="4149725"/>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58" name="Oval 123"/>
          <p:cNvSpPr>
            <a:spLocks noChangeArrowheads="1"/>
          </p:cNvSpPr>
          <p:nvPr/>
        </p:nvSpPr>
        <p:spPr bwMode="auto">
          <a:xfrm>
            <a:off x="7380288" y="4437063"/>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59" name="Oval 124"/>
          <p:cNvSpPr>
            <a:spLocks noChangeArrowheads="1"/>
          </p:cNvSpPr>
          <p:nvPr/>
        </p:nvSpPr>
        <p:spPr bwMode="auto">
          <a:xfrm>
            <a:off x="7740650" y="4724400"/>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60" name="Oval 125"/>
          <p:cNvSpPr>
            <a:spLocks noChangeArrowheads="1"/>
          </p:cNvSpPr>
          <p:nvPr/>
        </p:nvSpPr>
        <p:spPr bwMode="auto">
          <a:xfrm>
            <a:off x="8027988" y="5013325"/>
            <a:ext cx="3603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61" name="Oval 126"/>
          <p:cNvSpPr>
            <a:spLocks noChangeArrowheads="1"/>
          </p:cNvSpPr>
          <p:nvPr/>
        </p:nvSpPr>
        <p:spPr bwMode="auto">
          <a:xfrm>
            <a:off x="7667625" y="4149725"/>
            <a:ext cx="3603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sp>
        <p:nvSpPr>
          <p:cNvPr id="6262" name="Oval 127"/>
          <p:cNvSpPr>
            <a:spLocks noChangeArrowheads="1"/>
          </p:cNvSpPr>
          <p:nvPr/>
        </p:nvSpPr>
        <p:spPr bwMode="auto">
          <a:xfrm>
            <a:off x="8027988" y="4437063"/>
            <a:ext cx="360362" cy="3603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bg-BG" altLang="en-US"/>
          </a:p>
        </p:txBody>
      </p:sp>
      <p:graphicFrame>
        <p:nvGraphicFramePr>
          <p:cNvPr id="6267" name="Object 132"/>
          <p:cNvGraphicFramePr>
            <a:graphicFrameLocks noGrp="1" noChangeAspect="1"/>
          </p:cNvGraphicFramePr>
          <p:nvPr>
            <p:ph sz="half" idx="1"/>
            <p:extLst>
              <p:ext uri="{D42A27DB-BD31-4B8C-83A1-F6EECF244321}">
                <p14:modId xmlns:p14="http://schemas.microsoft.com/office/powerpoint/2010/main" val="771061642"/>
              </p:ext>
            </p:extLst>
          </p:nvPr>
        </p:nvGraphicFramePr>
        <p:xfrm>
          <a:off x="447675" y="639763"/>
          <a:ext cx="1030288" cy="357187"/>
        </p:xfrm>
        <a:graphic>
          <a:graphicData uri="http://schemas.openxmlformats.org/presentationml/2006/ole">
            <mc:AlternateContent xmlns:mc="http://schemas.openxmlformats.org/markup-compatibility/2006">
              <mc:Choice xmlns:v="urn:schemas-microsoft-com:vml" Requires="v">
                <p:oleObj spid="_x0000_s24261" name="Equation" r:id="rId8" imgW="622080" imgH="215640" progId="Equation.3">
                  <p:embed/>
                </p:oleObj>
              </mc:Choice>
              <mc:Fallback>
                <p:oleObj name="Equation" r:id="rId8" imgW="622080" imgH="215640" progId="Equation.3">
                  <p:embed/>
                  <p:pic>
                    <p:nvPicPr>
                      <p:cNvPr id="0" name=""/>
                      <p:cNvPicPr>
                        <a:picLocks noChangeAspect="1" noChangeArrowheads="1"/>
                      </p:cNvPicPr>
                      <p:nvPr/>
                    </p:nvPicPr>
                    <p:blipFill>
                      <a:blip r:embed="rId9"/>
                      <a:srcRect/>
                      <a:stretch>
                        <a:fillRect/>
                      </a:stretch>
                    </p:blipFill>
                    <p:spPr bwMode="auto">
                      <a:xfrm>
                        <a:off x="447675" y="639763"/>
                        <a:ext cx="1030288"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68" name="Text Box 35"/>
          <p:cNvSpPr txBox="1">
            <a:spLocks noChangeArrowheads="1"/>
          </p:cNvSpPr>
          <p:nvPr/>
        </p:nvSpPr>
        <p:spPr bwMode="auto">
          <a:xfrm>
            <a:off x="1785938" y="5429250"/>
            <a:ext cx="1800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400" b="1" dirty="0" smtClean="0"/>
              <a:t>CVD diamond</a:t>
            </a:r>
            <a:endParaRPr lang="en-US" altLang="en-US" sz="1400" b="1" dirty="0"/>
          </a:p>
        </p:txBody>
      </p:sp>
      <p:sp>
        <p:nvSpPr>
          <p:cNvPr id="134" name="Text Box 24"/>
          <p:cNvSpPr txBox="1">
            <a:spLocks noChangeArrowheads="1"/>
          </p:cNvSpPr>
          <p:nvPr/>
        </p:nvSpPr>
        <p:spPr bwMode="auto">
          <a:xfrm>
            <a:off x="84059" y="2895600"/>
            <a:ext cx="16358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en-US" altLang="en-US" b="1" dirty="0" smtClean="0">
                <a:latin typeface="Calibri" pitchFamily="34" charset="0"/>
              </a:rPr>
              <a:t>Laser -PI, MPI</a:t>
            </a:r>
            <a:endParaRPr lang="bg-BG" altLang="en-US" b="1" dirty="0">
              <a:latin typeface="Calibri" pitchFamily="34" charset="0"/>
            </a:endParaRPr>
          </a:p>
        </p:txBody>
      </p:sp>
      <p:sp>
        <p:nvSpPr>
          <p:cNvPr id="2" name="Rectangle 1"/>
          <p:cNvSpPr/>
          <p:nvPr/>
        </p:nvSpPr>
        <p:spPr>
          <a:xfrm>
            <a:off x="4607719" y="1874838"/>
            <a:ext cx="1346994" cy="185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25"/>
          <p:cNvSpPr>
            <a:spLocks noChangeArrowheads="1"/>
          </p:cNvSpPr>
          <p:nvPr/>
        </p:nvSpPr>
        <p:spPr bwMode="auto">
          <a:xfrm>
            <a:off x="5795964" y="365360"/>
            <a:ext cx="1764506" cy="399344"/>
          </a:xfrm>
          <a:prstGeom prst="rect">
            <a:avLst/>
          </a:prstGeom>
          <a:noFill/>
          <a:ln w="31750">
            <a:solidFill>
              <a:sysClr val="windowText" lastClr="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altLang="en-US" sz="1800" b="0" i="0" u="none" strike="noStrike" kern="0" cap="none" spc="0" normalizeH="0" baseline="-25000" noProof="0" dirty="0" smtClean="0">
              <a:ln>
                <a:noFill/>
              </a:ln>
              <a:solidFill>
                <a:prstClr val="black"/>
              </a:solidFill>
              <a:effectLst/>
              <a:uLnTx/>
              <a:uFillTx/>
              <a:latin typeface="Arial" charset="0"/>
              <a:cs typeface="Arial" charset="0"/>
            </a:endParaRPr>
          </a:p>
        </p:txBody>
      </p:sp>
      <p:sp>
        <p:nvSpPr>
          <p:cNvPr id="137" name="Text Box 24"/>
          <p:cNvSpPr txBox="1">
            <a:spLocks noChangeArrowheads="1"/>
          </p:cNvSpPr>
          <p:nvPr/>
        </p:nvSpPr>
        <p:spPr bwMode="auto">
          <a:xfrm>
            <a:off x="6156325" y="365360"/>
            <a:ext cx="1763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600" b="1" dirty="0" smtClean="0">
                <a:solidFill>
                  <a:schemeClr val="accent6">
                    <a:lumMod val="75000"/>
                  </a:schemeClr>
                </a:solidFill>
                <a:latin typeface="Calibri" pitchFamily="34" charset="0"/>
              </a:rPr>
              <a:t>IB, II, E-E</a:t>
            </a:r>
            <a:endParaRPr lang="bg-BG" altLang="en-US" sz="1600" b="1" dirty="0">
              <a:solidFill>
                <a:schemeClr val="accent6">
                  <a:lumMod val="75000"/>
                </a:schemeClr>
              </a:solidFill>
              <a:latin typeface="Calibri" pitchFamily="34" charset="0"/>
            </a:endParaRPr>
          </a:p>
        </p:txBody>
      </p:sp>
      <p:sp>
        <p:nvSpPr>
          <p:cNvPr id="139" name="Rectangle 25"/>
          <p:cNvSpPr>
            <a:spLocks noChangeArrowheads="1"/>
          </p:cNvSpPr>
          <p:nvPr/>
        </p:nvSpPr>
        <p:spPr bwMode="auto">
          <a:xfrm>
            <a:off x="4741159" y="1322154"/>
            <a:ext cx="1677807" cy="443940"/>
          </a:xfrm>
          <a:prstGeom prst="rect">
            <a:avLst/>
          </a:prstGeom>
          <a:noFill/>
          <a:ln w="31750">
            <a:solidFill>
              <a:sysClr val="windowText" lastClr="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altLang="en-US" sz="1800" b="0" i="0" u="none" strike="noStrike" kern="0" cap="none" spc="0" normalizeH="0" baseline="-25000" noProof="0" dirty="0" smtClean="0">
              <a:ln>
                <a:noFill/>
              </a:ln>
              <a:solidFill>
                <a:prstClr val="black"/>
              </a:solidFill>
              <a:effectLst/>
              <a:uLnTx/>
              <a:uFillTx/>
              <a:latin typeface="Arial" charset="0"/>
              <a:cs typeface="Arial" charset="0"/>
            </a:endParaRPr>
          </a:p>
        </p:txBody>
      </p:sp>
      <p:sp>
        <p:nvSpPr>
          <p:cNvPr id="141" name="Text Box 24"/>
          <p:cNvSpPr txBox="1">
            <a:spLocks noChangeArrowheads="1"/>
          </p:cNvSpPr>
          <p:nvPr/>
        </p:nvSpPr>
        <p:spPr bwMode="auto">
          <a:xfrm>
            <a:off x="4787900" y="1381925"/>
            <a:ext cx="17316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600" b="1" dirty="0" smtClean="0">
                <a:solidFill>
                  <a:schemeClr val="accent6">
                    <a:lumMod val="75000"/>
                  </a:schemeClr>
                </a:solidFill>
                <a:latin typeface="Calibri" pitchFamily="34" charset="0"/>
              </a:rPr>
              <a:t>AR, XF, XD,E-PHN</a:t>
            </a:r>
            <a:endParaRPr lang="bg-BG" altLang="en-US" sz="1600" b="1" dirty="0">
              <a:solidFill>
                <a:schemeClr val="accent6">
                  <a:lumMod val="75000"/>
                </a:schemeClr>
              </a:solidFill>
              <a:latin typeface="Calibri" pitchFamily="34" charset="0"/>
            </a:endParaRPr>
          </a:p>
        </p:txBody>
      </p:sp>
      <p:sp>
        <p:nvSpPr>
          <p:cNvPr id="4" name="Down Arrow 3"/>
          <p:cNvSpPr/>
          <p:nvPr/>
        </p:nvSpPr>
        <p:spPr>
          <a:xfrm>
            <a:off x="4752182" y="1850110"/>
            <a:ext cx="396081" cy="215515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13769" y="1743544"/>
            <a:ext cx="2520950" cy="1754326"/>
          </a:xfrm>
          <a:prstGeom prst="rect">
            <a:avLst/>
          </a:prstGeom>
          <a:noFill/>
        </p:spPr>
        <p:txBody>
          <a:bodyPr wrap="square" rtlCol="0">
            <a:spAutoFit/>
          </a:bodyPr>
          <a:lstStyle/>
          <a:p>
            <a:r>
              <a:rPr lang="en-US" b="1" dirty="0" smtClean="0"/>
              <a:t>Coupling to lattice</a:t>
            </a:r>
          </a:p>
          <a:p>
            <a:endParaRPr lang="en-US" b="1" dirty="0"/>
          </a:p>
          <a:p>
            <a:pPr marL="285750" indent="-285750">
              <a:buFont typeface="Arial" panose="020B0604020202020204" pitchFamily="34" charset="0"/>
              <a:buChar char="•"/>
            </a:pPr>
            <a:r>
              <a:rPr lang="en-US" b="1" dirty="0" smtClean="0"/>
              <a:t>QM – Power density </a:t>
            </a:r>
          </a:p>
          <a:p>
            <a:pPr marL="285750" indent="-285750">
              <a:buFont typeface="Arial" panose="020B0604020202020204" pitchFamily="34" charset="0"/>
              <a:buChar char="•"/>
            </a:pPr>
            <a:r>
              <a:rPr lang="en-US" b="1" dirty="0" smtClean="0"/>
              <a:t>Rate equations</a:t>
            </a:r>
          </a:p>
          <a:p>
            <a:endParaRPr lang="en-US" b="1" dirty="0"/>
          </a:p>
        </p:txBody>
      </p:sp>
      <p:sp>
        <p:nvSpPr>
          <p:cNvPr id="140" name="Text Box 24"/>
          <p:cNvSpPr txBox="1">
            <a:spLocks noChangeArrowheads="1"/>
          </p:cNvSpPr>
          <p:nvPr/>
        </p:nvSpPr>
        <p:spPr bwMode="auto">
          <a:xfrm>
            <a:off x="5553074" y="2191466"/>
            <a:ext cx="387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b="1" dirty="0" smtClean="0">
                <a:latin typeface="Calibri" pitchFamily="34" charset="0"/>
              </a:rPr>
              <a:t>PI </a:t>
            </a:r>
            <a:endParaRPr lang="bg-BG" altLang="en-US" b="1" dirty="0">
              <a:latin typeface="Calibri" pitchFamily="34" charset="0"/>
            </a:endParaRPr>
          </a:p>
        </p:txBody>
      </p:sp>
    </p:spTree>
    <p:extLst>
      <p:ext uri="{BB962C8B-B14F-4D97-AF65-F5344CB8AC3E}">
        <p14:creationId xmlns:p14="http://schemas.microsoft.com/office/powerpoint/2010/main" val="15415552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26&quot;/&gt;&lt;/object&gt;&lt;object type=&quot;3&quot; unique_id=&quot;10005&quot;&gt;&lt;property id=&quot;20148&quot; value=&quot;5&quot;/&gt;&lt;property id=&quot;20300&quot; value=&quot;Slide 6&quot;/&gt;&lt;property id=&quot;20307&quot; value=&quot;352&quot;/&gt;&lt;/object&gt;&lt;object type=&quot;3&quot; unique_id=&quot;10034&quot;&gt;&lt;property id=&quot;20148&quot; value=&quot;5&quot;/&gt;&lt;property id=&quot;20300&quot; value=&quot;Slide 3&quot;/&gt;&lt;property id=&quot;20307&quot; value=&quot;353&quot;/&gt;&lt;/object&gt;&lt;object type=&quot;3&quot; unique_id=&quot;10208&quot;&gt;&lt;property id=&quot;20148&quot; value=&quot;5&quot;/&gt;&lt;property id=&quot;20300&quot; value=&quot;Slide 4&quot;/&gt;&lt;property id=&quot;20307&quot; value=&quot;354&quot;/&gt;&lt;/object&gt;&lt;object type=&quot;3&quot; unique_id=&quot;10549&quot;&gt;&lt;property id=&quot;20148&quot; value=&quot;5&quot;/&gt;&lt;property id=&quot;20300&quot; value=&quot;Slide 2 - &amp;quot;Motivation&amp;quot;&quot;/&gt;&lt;property id=&quot;20307&quot; value=&quot;356&quot;/&gt;&lt;/object&gt;&lt;object type=&quot;3&quot; unique_id=&quot;10864&quot;&gt;&lt;property id=&quot;20148&quot; value=&quot;5&quot;/&gt;&lt;property id=&quot;20300&quot; value=&quot;Slide 5&quot;/&gt;&lt;property id=&quot;20307&quot; value=&quot;35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11858</TotalTime>
  <Words>1270</Words>
  <Application>Microsoft Office PowerPoint</Application>
  <PresentationFormat>On-screen Show (4:3)</PresentationFormat>
  <Paragraphs>187</Paragraphs>
  <Slides>29</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Default Design</vt:lpstr>
      <vt:lpstr>Struttura predefinita</vt:lpstr>
      <vt:lpstr>Equation</vt:lpstr>
      <vt:lpstr>PowerPoint Presentation</vt:lpstr>
      <vt:lpstr>Motivation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for CVD diamond</vt:lpstr>
      <vt:lpstr>Results for CVD diamond</vt:lpstr>
      <vt:lpstr>Results for CVD diamond</vt:lpstr>
      <vt:lpstr>Results for CVD diamond</vt:lpstr>
      <vt:lpstr>Results for CVD diamond</vt:lpstr>
      <vt:lpstr>Results for CVD diamond</vt:lpstr>
      <vt:lpstr>Results for CVD diamond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Nonlocal electron dynamics in the presence of pulsed laser irradiation</dc:title>
  <dc:creator>TM</dc:creator>
  <cp:lastModifiedBy>Dell</cp:lastModifiedBy>
  <cp:revision>670</cp:revision>
  <dcterms:created xsi:type="dcterms:W3CDTF">2009-06-19T08:48:51Z</dcterms:created>
  <dcterms:modified xsi:type="dcterms:W3CDTF">2014-11-19T14:29:22Z</dcterms:modified>
</cp:coreProperties>
</file>