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9" r:id="rId4"/>
    <p:sldId id="318" r:id="rId5"/>
    <p:sldId id="310" r:id="rId6"/>
    <p:sldId id="312" r:id="rId7"/>
    <p:sldId id="311" r:id="rId8"/>
    <p:sldId id="319" r:id="rId9"/>
    <p:sldId id="297" r:id="rId10"/>
    <p:sldId id="296" r:id="rId11"/>
    <p:sldId id="295" r:id="rId12"/>
    <p:sldId id="316" r:id="rId13"/>
    <p:sldId id="317" r:id="rId14"/>
    <p:sldId id="291" r:id="rId15"/>
    <p:sldId id="301" r:id="rId16"/>
    <p:sldId id="290" r:id="rId17"/>
    <p:sldId id="294" r:id="rId18"/>
    <p:sldId id="298" r:id="rId19"/>
    <p:sldId id="306" r:id="rId20"/>
    <p:sldId id="313" r:id="rId21"/>
    <p:sldId id="320" r:id="rId22"/>
    <p:sldId id="299" r:id="rId23"/>
    <p:sldId id="27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/0QvGQovtUGrw+DFX7jvg==" hashData="qzBJTN+JSSomks4R0vCtjsBn5u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2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AAF092-B25F-427B-9091-C9A0235AA0B5}" type="datetime1">
              <a:rPr lang="en-US"/>
              <a:pPr>
                <a:defRPr/>
              </a:pPr>
              <a:t>1/22/2013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B76B76-630E-4FA5-BDAF-CDF336BFE7F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90378D-30EA-4366-B1A6-09C50D7541A1}" type="datetime1">
              <a:rPr lang="en-US"/>
              <a:pPr>
                <a:defRPr/>
              </a:pPr>
              <a:t>1/22/2013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1AFB93-2C15-4D9A-8B4C-F229065669A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C1994-5655-4B00-A9BB-4C769401C50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8104A-8031-459C-9F7E-C20E0E4AF1A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701AAC-1C5F-4F8F-BEB5-BD793FF0AA1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B75311-DBEF-40B5-B2CF-793EB1C1472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646C12-9D88-4503-8C25-784EDF16BBF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1F574A-6ED9-479A-8F29-7118A8AD00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ED4E9-6EDF-4333-8B78-5EE98D640BA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B15A-97A4-430B-B3B6-073C620A2D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BDBE-AF19-41F9-B5FA-0BFDFC3E3F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6496-DCC8-4D70-986C-8E1B232DAAE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2214-7D36-45F8-B90D-EEFDE86106A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3DC4-1092-4AD6-93BE-3AFCE49830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E549-A193-43DB-BDEA-16B91685E21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4737-668A-4440-9AC1-07FEB6AD89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AA3E-2292-491C-B808-D47C3157EF7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78235-66F5-4ED1-8997-88D3466F80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1D54-6AC3-4129-88FC-70CCE26F45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F04B-97EF-44EC-B030-A9265290AB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FB83-1A0A-4A5D-9A31-1786EFCF269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FDFC-CAF6-4B03-AE7D-F3DBB20D5B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CDCA-A3EB-474D-9EAB-A8B2E718B5B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AB9A-B030-4D62-872A-77D548E54C5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815D-336B-424D-85B4-6BFAD87504C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EC7E-0855-41AE-8A3A-DB4ED8EFF13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0F23-BDD3-4E6C-8EDC-6F345F18DB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5E91-87E0-4FA8-AD5B-A81ECA4AEA2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0B2F-78CD-4F64-A52D-28BE24D3D13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D360-DE2C-4375-BBAC-57D6AAFD24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FAE04-E9D3-4FDC-BA90-AEF601D4D84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670455-280B-4FED-BB22-4B955A0F54E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F56328-E4E3-4E8B-838A-A92574DD53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47838"/>
            <a:ext cx="7772400" cy="1852612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 smtClean="0"/>
              <a:t>Spectroscopic Measurements with the Diamond Mosaic-Detector </a:t>
            </a:r>
            <a:br>
              <a:rPr lang="en-GB" sz="4000" b="1" dirty="0" smtClean="0"/>
            </a:br>
            <a:r>
              <a:rPr lang="en-GB" sz="4000" b="1" dirty="0" smtClean="0"/>
              <a:t>at </a:t>
            </a:r>
            <a:r>
              <a:rPr lang="en-GB" sz="4000" b="1" dirty="0" err="1" smtClean="0"/>
              <a:t>n_TOF</a:t>
            </a:r>
            <a:r>
              <a:rPr lang="en-GB" sz="4000" b="1" dirty="0" smtClean="0"/>
              <a:t> at </a:t>
            </a:r>
            <a:r>
              <a:rPr lang="en-GB" sz="4000" b="1" dirty="0"/>
              <a:t>C</a:t>
            </a:r>
            <a:r>
              <a:rPr lang="en-GB" sz="4000" b="1" dirty="0" smtClean="0"/>
              <a:t>ERN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/>
              <a:t>ADAMAS Workshop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/>
              <a:t>18. December 2012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/>
              <a:t>Christina Weiss</a:t>
            </a:r>
            <a:endParaRPr lang="en-GB" dirty="0"/>
          </a:p>
        </p:txBody>
      </p:sp>
      <p:pic>
        <p:nvPicPr>
          <p:cNvPr id="27651" name="Picture 5" descr="cern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nTOF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7550" y="0"/>
            <a:ext cx="8239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Civide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3163" y="6411913"/>
            <a:ext cx="1600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" descr="TU-Header0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11913"/>
            <a:ext cx="36385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Dedicated electronics</a:t>
            </a:r>
            <a:r>
              <a:rPr lang="en-GB" sz="2000" baseline="30000" dirty="0" smtClean="0"/>
              <a:t>1)</a:t>
            </a:r>
            <a:endParaRPr lang="en-GB" sz="2000" dirty="0"/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endParaRPr lang="en-GB" sz="1600" dirty="0"/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/>
              <a:t>Measurement under </a:t>
            </a:r>
            <a:r>
              <a:rPr lang="en-GB" sz="2000" dirty="0" smtClean="0"/>
              <a:t>vacuum:</a:t>
            </a:r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err="1" smtClean="0"/>
              <a:t>p</a:t>
            </a:r>
            <a:r>
              <a:rPr lang="en-GB" sz="1600" baseline="-25000" dirty="0" err="1" smtClean="0"/>
              <a:t>min</a:t>
            </a:r>
            <a:r>
              <a:rPr lang="en-GB" sz="1600" dirty="0" smtClean="0"/>
              <a:t> = 5</a:t>
            </a:r>
            <a:r>
              <a:rPr lang="en-GB" sz="1200" dirty="0" smtClean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GB" sz="1600" dirty="0" smtClean="0"/>
              <a:t>10</a:t>
            </a:r>
            <a:r>
              <a:rPr lang="en-GB" sz="1600" baseline="30000" dirty="0" smtClean="0"/>
              <a:t>-6</a:t>
            </a:r>
            <a:r>
              <a:rPr lang="en-GB" sz="1600" dirty="0" smtClean="0"/>
              <a:t> mbar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endParaRPr lang="en-GB" sz="26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baseline="30000" dirty="0" smtClean="0"/>
              <a:t>59</a:t>
            </a:r>
            <a:r>
              <a:rPr lang="en-GB" sz="2000" dirty="0" smtClean="0"/>
              <a:t>Ni run 15.10</a:t>
            </a:r>
            <a:r>
              <a:rPr lang="en-GB" sz="2000" dirty="0"/>
              <a:t>. – 9.11.2012</a:t>
            </a:r>
            <a:r>
              <a:rPr lang="en-GB" sz="2000" dirty="0" smtClean="0"/>
              <a:t>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Sample out</a:t>
            </a:r>
            <a:endParaRPr lang="en-GB" sz="1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err="1"/>
              <a:t>Pt</a:t>
            </a:r>
            <a:r>
              <a:rPr lang="en-GB" sz="1600" dirty="0"/>
              <a:t> </a:t>
            </a:r>
            <a:r>
              <a:rPr lang="en-GB" sz="1600" dirty="0" smtClean="0"/>
              <a:t>backing</a:t>
            </a:r>
            <a:endParaRPr lang="en-GB" sz="1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baseline="30000" dirty="0"/>
              <a:t>59</a:t>
            </a:r>
            <a:r>
              <a:rPr lang="en-GB" sz="1600" dirty="0"/>
              <a:t>Ni + </a:t>
            </a:r>
            <a:r>
              <a:rPr lang="en-GB" sz="1600" baseline="30000" dirty="0"/>
              <a:t>6</a:t>
            </a:r>
            <a:r>
              <a:rPr lang="en-GB" sz="1600" dirty="0"/>
              <a:t>Li </a:t>
            </a:r>
            <a:r>
              <a:rPr lang="en-GB" sz="1600" dirty="0" smtClean="0"/>
              <a:t>sample</a:t>
            </a:r>
            <a:endParaRPr lang="en-GB" sz="1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Beam off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Calibration </a:t>
            </a:r>
            <a:r>
              <a:rPr lang="en-GB" sz="1600" dirty="0"/>
              <a:t>with </a:t>
            </a:r>
            <a:r>
              <a:rPr lang="en-GB" sz="1600" dirty="0" smtClean="0"/>
              <a:t>4</a:t>
            </a:r>
            <a:r>
              <a:rPr lang="en-GB" sz="1600" dirty="0"/>
              <a:t>-</a:t>
            </a:r>
            <a:r>
              <a:rPr lang="en-GB" sz="1600" dirty="0">
                <a:latin typeface="Symbol" charset="2"/>
                <a:cs typeface="Symbol" charset="2"/>
              </a:rPr>
              <a:t>a</a:t>
            </a:r>
            <a:r>
              <a:rPr lang="en-GB" sz="1600" dirty="0"/>
              <a:t> source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GB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GB" dirty="0" smtClean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Protons </a:t>
            </a:r>
            <a:r>
              <a:rPr lang="en-GB" sz="2200" dirty="0">
                <a:solidFill>
                  <a:schemeClr val="tx2"/>
                </a:solidFill>
              </a:rPr>
              <a:t>in total: </a:t>
            </a:r>
            <a:r>
              <a:rPr lang="en-GB" sz="2200" dirty="0" smtClean="0">
                <a:solidFill>
                  <a:schemeClr val="tx2"/>
                </a:solidFill>
              </a:rPr>
              <a:t>1.57</a:t>
            </a:r>
            <a:r>
              <a:rPr lang="en-GB" sz="1400" dirty="0" smtClean="0">
                <a:solidFill>
                  <a:schemeClr val="tx2"/>
                </a:solidFill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GB" sz="2200" dirty="0" smtClean="0">
                <a:solidFill>
                  <a:schemeClr val="tx2"/>
                </a:solidFill>
              </a:rPr>
              <a:t>10</a:t>
            </a:r>
            <a:r>
              <a:rPr lang="en-GB" sz="2200" baseline="30000" dirty="0" smtClean="0">
                <a:solidFill>
                  <a:schemeClr val="tx2"/>
                </a:solidFill>
              </a:rPr>
              <a:t>18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= 4 weeks</a:t>
            </a:r>
            <a:endParaRPr lang="en-GB" sz="22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C53-2D6D-409A-B4C4-17DEC7B14683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Setup at </a:t>
            </a:r>
            <a:r>
              <a:rPr lang="en-GB" b="1" dirty="0" err="1">
                <a:latin typeface="+mn-lt"/>
              </a:rPr>
              <a:t>n_TOF</a:t>
            </a:r>
            <a:endParaRPr lang="en-US" b="1" dirty="0">
              <a:latin typeface="+mn-lt"/>
            </a:endParaRPr>
          </a:p>
        </p:txBody>
      </p:sp>
      <p:grpSp>
        <p:nvGrpSpPr>
          <p:cNvPr id="37894" name="Group 3"/>
          <p:cNvGrpSpPr>
            <a:grpSpLocks/>
          </p:cNvGrpSpPr>
          <p:nvPr/>
        </p:nvGrpSpPr>
        <p:grpSpPr bwMode="auto">
          <a:xfrm>
            <a:off x="4181475" y="1550988"/>
            <a:ext cx="4679950" cy="3109912"/>
            <a:chOff x="323528" y="3501008"/>
            <a:chExt cx="4680520" cy="3110183"/>
          </a:xfrm>
        </p:grpSpPr>
        <p:pic>
          <p:nvPicPr>
            <p:cNvPr id="37896" name="Picture 4" descr="DSC01420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3528" y="3501008"/>
              <a:ext cx="4680520" cy="3110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10901" y="5085471"/>
              <a:ext cx="1297145" cy="14447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364179">
              <a:off x="696636" y="5125162"/>
              <a:ext cx="773206" cy="277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</a:rPr>
                <a:t>Neutrons</a:t>
              </a:r>
              <a:endPara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0938" y="5229946"/>
              <a:ext cx="1301909" cy="2762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lt"/>
                </a:rPr>
                <a:t>Vacuum Chamber</a:t>
              </a:r>
              <a:endPara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37900" name="TextBox 9"/>
            <p:cNvSpPr txBox="1">
              <a:spLocks noChangeArrowheads="1"/>
            </p:cNvSpPr>
            <p:nvPr/>
          </p:nvSpPr>
          <p:spPr bwMode="auto">
            <a:xfrm>
              <a:off x="3170019" y="3789040"/>
              <a:ext cx="17620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rgbClr val="FFFF00"/>
                  </a:solidFill>
                  <a:latin typeface="Calibri" pitchFamily="34" charset="0"/>
                </a:rPr>
                <a:t>Spectroscopic amplifiers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771751" y="4004289"/>
              <a:ext cx="431853" cy="14447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6"/>
          <p:cNvSpPr>
            <a:spLocks noGrp="1" noChangeAspect="1"/>
          </p:cNvSpPr>
          <p:nvPr>
            <p:ph type="ftr" sz="quarter" idx="11"/>
          </p:nvPr>
        </p:nvSpPr>
        <p:spPr>
          <a:xfrm>
            <a:off x="2776538" y="6356350"/>
            <a:ext cx="3600450" cy="454025"/>
          </a:xfrm>
        </p:spPr>
        <p:txBody>
          <a:bodyPr/>
          <a:lstStyle/>
          <a:p>
            <a:pPr>
              <a:defRPr/>
            </a:pPr>
            <a:r>
              <a:rPr lang="en-GB" baseline="30000" dirty="0" smtClean="0"/>
              <a:t>1)</a:t>
            </a:r>
            <a:r>
              <a:rPr lang="en-GB" dirty="0" smtClean="0"/>
              <a:t> Sponsored by CIVIDEC Instrumentation GmbH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379538"/>
            <a:ext cx="8666162" cy="5175250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CIVIDEC </a:t>
            </a:r>
            <a:r>
              <a:rPr lang="en-GB" sz="2000" dirty="0" err="1" smtClean="0"/>
              <a:t>Cx</a:t>
            </a:r>
            <a:r>
              <a:rPr lang="en-GB" sz="2000" dirty="0" smtClean="0"/>
              <a:t> Shaping Amplifier</a:t>
            </a:r>
            <a:r>
              <a:rPr lang="en-GB" sz="2000" baseline="30000" dirty="0" smtClean="0"/>
              <a:t>1)</a:t>
            </a:r>
            <a:r>
              <a:rPr lang="en-GB" sz="2000" dirty="0" smtClean="0"/>
              <a:t>: </a:t>
            </a:r>
            <a:endParaRPr lang="en-GB" sz="2000" dirty="0"/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/>
              <a:t>180 ns shaping amplifiers </a:t>
            </a:r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Gain of 8 </a:t>
            </a:r>
            <a:r>
              <a:rPr lang="en-GB" sz="1600" dirty="0"/>
              <a:t>mV/</a:t>
            </a:r>
            <a:r>
              <a:rPr lang="en-GB" sz="1600" dirty="0" err="1" smtClean="0"/>
              <a:t>fC</a:t>
            </a:r>
            <a:endParaRPr lang="en-GB" sz="1600" dirty="0" smtClean="0"/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SNR/MeV for the setup ≈ 40</a:t>
            </a:r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Resolution for the setup ≈ 25 </a:t>
            </a:r>
            <a:r>
              <a:rPr lang="en-GB" sz="1600" dirty="0" err="1" smtClean="0"/>
              <a:t>keV</a:t>
            </a:r>
            <a:endParaRPr lang="en-GB" sz="16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Electronics</a:t>
            </a:r>
            <a:endParaRPr lang="en-GB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3A538-EF3D-4C26-A49E-FF20D2FE3EC6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 noChangeAspect="1"/>
          </p:cNvSpPr>
          <p:nvPr>
            <p:ph type="ftr" sz="quarter" idx="11"/>
          </p:nvPr>
        </p:nvSpPr>
        <p:spPr>
          <a:xfrm>
            <a:off x="2776538" y="6356350"/>
            <a:ext cx="3600450" cy="454025"/>
          </a:xfrm>
        </p:spPr>
        <p:txBody>
          <a:bodyPr/>
          <a:lstStyle/>
          <a:p>
            <a:pPr>
              <a:defRPr/>
            </a:pPr>
            <a:r>
              <a:rPr lang="en-GB" baseline="30000" dirty="0" smtClean="0"/>
              <a:t>1)</a:t>
            </a:r>
            <a:r>
              <a:rPr lang="en-GB" dirty="0" smtClean="0"/>
              <a:t> Sponsored by CIVIDEC Instrumentation GmbH </a:t>
            </a:r>
            <a:endParaRPr lang="en-GB" dirty="0"/>
          </a:p>
        </p:txBody>
      </p:sp>
      <p:pic>
        <p:nvPicPr>
          <p:cNvPr id="3891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550" y="4149725"/>
            <a:ext cx="38576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" descr="CXSNR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550" y="1157288"/>
            <a:ext cx="38576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CXPulses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02025"/>
            <a:ext cx="40782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7980363" y="4489450"/>
            <a:ext cx="114300" cy="11588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978775" y="2928938"/>
            <a:ext cx="115888" cy="11588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Preliminary results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Spectroscopic Measurements with the Diamond Mosaic-Detector at </a:t>
            </a:r>
            <a:r>
              <a:rPr lang="en-GB" dirty="0" err="1"/>
              <a:t>n_TOF</a:t>
            </a:r>
            <a:r>
              <a:rPr lang="en-GB" dirty="0"/>
              <a:t> at CERN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588BE-4182-4005-A065-0BF05160443D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5700" y="1379538"/>
            <a:ext cx="6808788" cy="5175250"/>
          </a:xfrm>
        </p:spPr>
      </p:pic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Amplitude over Neutron Energy</a:t>
            </a:r>
            <a:endParaRPr lang="en-US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BEA13-65BF-45CB-B913-D4E4186F5335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94338" y="1668463"/>
            <a:ext cx="1736725" cy="4594225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</a:rPr>
              <a:t>Included in Analysis: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E</a:t>
            </a:r>
            <a:r>
              <a:rPr lang="en-GB" sz="1400" baseline="-25000" dirty="0">
                <a:solidFill>
                  <a:schemeClr val="tx1"/>
                </a:solidFill>
              </a:rPr>
              <a:t>n</a:t>
            </a:r>
            <a:r>
              <a:rPr lang="en-GB" sz="1400" dirty="0">
                <a:solidFill>
                  <a:schemeClr val="tx1"/>
                </a:solidFill>
              </a:rPr>
              <a:t> &lt; 50 </a:t>
            </a:r>
            <a:r>
              <a:rPr lang="en-GB" sz="1400" dirty="0" err="1">
                <a:solidFill>
                  <a:schemeClr val="tx1"/>
                </a:solidFill>
              </a:rPr>
              <a:t>keV</a:t>
            </a:r>
            <a:endParaRPr lang="en-GB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Dedicated threshold per diode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400" dirty="0">
                <a:solidFill>
                  <a:schemeClr val="tx1"/>
                </a:solidFill>
              </a:rPr>
              <a:t>Online calibration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890713" y="3063875"/>
            <a:ext cx="3606800" cy="584200"/>
            <a:chOff x="1890350" y="3063293"/>
            <a:chExt cx="3606608" cy="58412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90350" y="3063293"/>
              <a:ext cx="3603433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90350" y="3231547"/>
              <a:ext cx="3603433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90350" y="3647421"/>
              <a:ext cx="3606608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890713" y="5649913"/>
            <a:ext cx="3606800" cy="584200"/>
            <a:chOff x="1890350" y="3063293"/>
            <a:chExt cx="3606608" cy="58412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90350" y="3063293"/>
              <a:ext cx="3603433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90350" y="3231547"/>
              <a:ext cx="3603433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90350" y="3647421"/>
              <a:ext cx="3606608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9950" y="5356225"/>
            <a:ext cx="485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Ni  </a:t>
            </a:r>
            <a:r>
              <a:rPr lang="en-GB" sz="1200">
                <a:latin typeface="Symbol" pitchFamily="18" charset="2"/>
              </a:rPr>
              <a:t>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44713" y="5583238"/>
            <a:ext cx="441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Li   t</a:t>
            </a:r>
            <a:endParaRPr lang="en-GB" sz="1200">
              <a:latin typeface="Symbol" pitchFamily="18" charset="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54238" y="5778500"/>
            <a:ext cx="450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</a:rPr>
              <a:t>Li  </a:t>
            </a:r>
            <a:r>
              <a:rPr lang="en-GB" sz="1200">
                <a:latin typeface="Symbol" pitchFamily="18" charset="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379538"/>
            <a:ext cx="8666162" cy="5175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Different materials can be seen in the background spectra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 smtClean="0"/>
              <a:t>      =&gt; Resonances can be used to calibrate TOF-Energy conversion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err="1" smtClean="0"/>
              <a:t>Pt</a:t>
            </a:r>
            <a:r>
              <a:rPr lang="en-GB" sz="2000" dirty="0" smtClean="0"/>
              <a:t> resonances clearly visible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/>
              <a:t> </a:t>
            </a:r>
            <a:r>
              <a:rPr lang="en-GB" sz="2000" dirty="0" smtClean="0"/>
              <a:t>     in Dummy and Ni runs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Au resonance </a:t>
            </a:r>
            <a:r>
              <a:rPr lang="en-GB" sz="2000" dirty="0"/>
              <a:t>clearly </a:t>
            </a:r>
            <a:r>
              <a:rPr lang="en-GB" sz="2000" dirty="0" smtClean="0"/>
              <a:t>visible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/>
              <a:t> </a:t>
            </a:r>
            <a:r>
              <a:rPr lang="en-GB" sz="2000" dirty="0" smtClean="0"/>
              <a:t>     </a:t>
            </a:r>
            <a:r>
              <a:rPr lang="en-GB" sz="2000" dirty="0"/>
              <a:t>in all </a:t>
            </a:r>
            <a:r>
              <a:rPr lang="en-GB" sz="2000" dirty="0" smtClean="0"/>
              <a:t>spectra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err="1" smtClean="0"/>
              <a:t>Pt</a:t>
            </a:r>
            <a:r>
              <a:rPr lang="en-GB" sz="2000" dirty="0" smtClean="0"/>
              <a:t> backing seems to enhance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/>
              <a:t> </a:t>
            </a:r>
            <a:r>
              <a:rPr lang="en-GB" sz="2000" dirty="0" smtClean="0"/>
              <a:t>     detection efficiency of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/>
              <a:t> </a:t>
            </a:r>
            <a:r>
              <a:rPr lang="en-GB" sz="2000" dirty="0" smtClean="0"/>
              <a:t>     in-beam </a:t>
            </a:r>
            <a:r>
              <a:rPr lang="en-GB" sz="2000" dirty="0" smtClean="0">
                <a:latin typeface="Symbol" charset="2"/>
                <a:cs typeface="Symbol" charset="2"/>
              </a:rPr>
              <a:t>g</a:t>
            </a:r>
            <a:r>
              <a:rPr lang="en-GB" sz="2000" dirty="0" smtClean="0"/>
              <a:t>-rays</a:t>
            </a: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Neutron Energy Spectrum without Amplitude cuts - Background</a:t>
            </a:r>
            <a:endParaRPr lang="en-GB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CDD96-D5B8-40D5-8E1C-A2D1F14137B8}" type="slidenum">
              <a:rPr lang="en-GB"/>
              <a:pPr>
                <a:defRPr/>
              </a:pPr>
              <a:t>14</a:t>
            </a:fld>
            <a:endParaRPr lang="en-GB"/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325" y="2597150"/>
            <a:ext cx="52609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632200" y="3863975"/>
            <a:ext cx="2027238" cy="5730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32200" y="2782888"/>
            <a:ext cx="2332038" cy="70167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1379538"/>
            <a:ext cx="68072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288" y="1379538"/>
            <a:ext cx="680878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288" y="1379538"/>
            <a:ext cx="680878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57288" y="1379538"/>
            <a:ext cx="6808787" cy="5175250"/>
          </a:xfrm>
        </p:spPr>
      </p:pic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Amplitude Spectra - Resolution</a:t>
            </a:r>
            <a:endParaRPr lang="en-US" b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EB917-D541-4546-9E01-F33917750410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81463" y="5273675"/>
            <a:ext cx="3144837" cy="984250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Cross section measurement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1305" y="4265177"/>
            <a:ext cx="656615" cy="1997117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Neutron </a:t>
            </a:r>
            <a:r>
              <a:rPr lang="en-GB" sz="1000" dirty="0" err="1">
                <a:solidFill>
                  <a:schemeClr val="tx1"/>
                </a:solidFill>
              </a:rPr>
              <a:t>Fluence</a:t>
            </a:r>
            <a:r>
              <a:rPr lang="en-GB" sz="1000" dirty="0">
                <a:solidFill>
                  <a:schemeClr val="tx1"/>
                </a:solidFill>
              </a:rPr>
              <a:t> Measurement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379538"/>
            <a:ext cx="8666162" cy="5175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Measured via </a:t>
            </a:r>
            <a:r>
              <a:rPr lang="en-GB" sz="2000" baseline="30000" dirty="0" smtClean="0"/>
              <a:t>6</a:t>
            </a:r>
            <a:r>
              <a:rPr lang="en-GB" sz="2000" dirty="0" smtClean="0"/>
              <a:t>Li(</a:t>
            </a:r>
            <a:r>
              <a:rPr lang="en-GB" sz="2000" dirty="0" err="1" smtClean="0"/>
              <a:t>n,</a:t>
            </a:r>
            <a:r>
              <a:rPr lang="en-GB" sz="2000" dirty="0" err="1" smtClean="0">
                <a:latin typeface="Symbol" charset="2"/>
                <a:cs typeface="Symbol" charset="2"/>
              </a:rPr>
              <a:t>a</a:t>
            </a:r>
            <a:r>
              <a:rPr lang="en-GB" sz="2000" dirty="0" smtClean="0"/>
              <a:t>)t reaction =&gt; Anisotropy at higher energies =&gt; Low neutron energy region (up to 100 </a:t>
            </a:r>
            <a:r>
              <a:rPr lang="en-GB" sz="2000" dirty="0" err="1" smtClean="0"/>
              <a:t>eV</a:t>
            </a:r>
            <a:r>
              <a:rPr lang="en-GB" sz="2000" dirty="0" smtClean="0"/>
              <a:t>) for </a:t>
            </a:r>
            <a:r>
              <a:rPr lang="en-GB" sz="2000" dirty="0" err="1" smtClean="0"/>
              <a:t>fluence</a:t>
            </a:r>
            <a:r>
              <a:rPr lang="en-GB" sz="2000" dirty="0" smtClean="0"/>
              <a:t> measurement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err="1" smtClean="0"/>
              <a:t>Fluence</a:t>
            </a:r>
            <a:r>
              <a:rPr lang="en-GB" sz="2000" dirty="0" smtClean="0"/>
              <a:t> in total = 46% of </a:t>
            </a:r>
            <a:r>
              <a:rPr lang="en-GB" sz="2000" dirty="0" err="1" smtClean="0"/>
              <a:t>n_TOF</a:t>
            </a:r>
            <a:r>
              <a:rPr lang="en-GB" sz="2000" smtClean="0"/>
              <a:t> Flux </a:t>
            </a:r>
            <a:r>
              <a:rPr lang="en-GB" sz="2000" dirty="0" smtClean="0"/>
              <a:t>(DOI not in evaluation)</a:t>
            </a:r>
            <a:endParaRPr lang="en-GB" sz="2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 smtClean="0"/>
              <a:t>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Check of the alignment: 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600" dirty="0" smtClean="0"/>
              <a:t>Diamond mosaic detector as seen 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600" dirty="0"/>
              <a:t>f</a:t>
            </a:r>
            <a:r>
              <a:rPr lang="en-GB" sz="1600" dirty="0" smtClean="0"/>
              <a:t>rom the neutrons, values given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600" dirty="0" smtClean="0"/>
              <a:t>as % of total </a:t>
            </a:r>
            <a:r>
              <a:rPr lang="en-GB" sz="1600" dirty="0" err="1" smtClean="0"/>
              <a:t>n_TOF</a:t>
            </a:r>
            <a:r>
              <a:rPr lang="en-GB" sz="1600" dirty="0" smtClean="0"/>
              <a:t> flux: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Neutron </a:t>
            </a:r>
            <a:r>
              <a:rPr lang="en-GB" b="1" dirty="0" err="1">
                <a:latin typeface="+mn-lt"/>
              </a:rPr>
              <a:t>Fluence</a:t>
            </a:r>
            <a:r>
              <a:rPr lang="en-GB" b="1" dirty="0">
                <a:latin typeface="+mn-lt"/>
              </a:rPr>
              <a:t> = Beam Interception Factor</a:t>
            </a:r>
            <a:endParaRPr lang="en-US" b="1" dirty="0">
              <a:latin typeface="+mn-lt"/>
            </a:endParaRPr>
          </a:p>
        </p:txBody>
      </p:sp>
      <p:pic>
        <p:nvPicPr>
          <p:cNvPr id="4608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4025" y="2914650"/>
            <a:ext cx="4629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 noChangeAspect="1"/>
          </p:cNvGraphicFramePr>
          <p:nvPr/>
        </p:nvGraphicFramePr>
        <p:xfrm>
          <a:off x="1046163" y="4608513"/>
          <a:ext cx="1439862" cy="1439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00"/>
                <a:gridCol w="480000"/>
                <a:gridCol w="480000"/>
              </a:tblGrid>
              <a:tr h="48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22CAA-23A8-45EC-B8B9-F0618B49C7DE}" type="slidenum">
              <a:rPr lang="en-GB"/>
              <a:pPr>
                <a:defRPr/>
              </a:pPr>
              <a:t>16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4025" y="2914650"/>
            <a:ext cx="4630738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9425" y="2378075"/>
            <a:ext cx="56769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9425" y="2378075"/>
            <a:ext cx="56769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9425" y="2378075"/>
            <a:ext cx="56769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147763"/>
            <a:ext cx="8666162" cy="5407025"/>
          </a:xfrm>
        </p:spPr>
        <p:txBody>
          <a:bodyPr/>
          <a:lstStyle/>
          <a:p>
            <a:r>
              <a:rPr lang="en-GB" sz="2000" smtClean="0"/>
              <a:t>Resonance at 203 eV is clearly visible in the experimental data</a:t>
            </a:r>
          </a:p>
          <a:p>
            <a:r>
              <a:rPr lang="en-GB" sz="2000" smtClean="0"/>
              <a:t>Background-subtraction not clean yet</a:t>
            </a:r>
          </a:p>
          <a:p>
            <a:r>
              <a:rPr lang="en-GB" sz="2000" smtClean="0"/>
              <a:t>46% of n_TOF neutron fluence in yield calculation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Reaction Yield for </a:t>
            </a:r>
            <a:r>
              <a:rPr lang="en-GB" b="1" baseline="30000" dirty="0">
                <a:latin typeface="+mn-lt"/>
              </a:rPr>
              <a:t>59</a:t>
            </a:r>
            <a:r>
              <a:rPr lang="en-GB" b="1" dirty="0">
                <a:latin typeface="+mn-lt"/>
              </a:rPr>
              <a:t>Ni</a:t>
            </a:r>
            <a:endParaRPr lang="en-GB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748F3-FAD3-495C-861D-96823F7C5ECC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19815377">
            <a:off x="1684660" y="3865984"/>
            <a:ext cx="58913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>
                    <a:lumMod val="50000"/>
                    <a:alpha val="50000"/>
                  </a:schemeClr>
                </a:solidFill>
                <a:latin typeface="+mn-lt"/>
              </a:rPr>
              <a:t>P  R  E  L  I  M  I  N  A  R  Y</a:t>
            </a:r>
            <a:endParaRPr lang="en-GB" sz="4400" dirty="0">
              <a:solidFill>
                <a:schemeClr val="bg1">
                  <a:lumMod val="50000"/>
                  <a:alpha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sz="half" idx="1"/>
          </p:nvPr>
        </p:nvSpPr>
        <p:spPr>
          <a:xfrm>
            <a:off x="228600" y="1138238"/>
            <a:ext cx="4473575" cy="49879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Online-check for the gain drift via triton peak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419600" y="1138238"/>
            <a:ext cx="4473575" cy="53276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Sudden </a:t>
            </a:r>
            <a:r>
              <a:rPr lang="en-GB" sz="2000" dirty="0"/>
              <a:t>positive </a:t>
            </a:r>
            <a:r>
              <a:rPr lang="en-GB" sz="2000" dirty="0" smtClean="0"/>
              <a:t>gain </a:t>
            </a:r>
            <a:r>
              <a:rPr lang="en-GB" sz="2000" dirty="0"/>
              <a:t>shift </a:t>
            </a:r>
            <a:r>
              <a:rPr lang="en-GB" sz="2000" dirty="0" smtClean="0"/>
              <a:t>in DIAM2 after 1 week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Small negative gain shift in 5 out of 8 diodes after 2 weeks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Small positive gain shift in 1 diode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No gain shift in 1 diode</a:t>
            </a: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86BE5-FF81-4DB4-8538-2802BC907B0C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Gain Drift of the Diodes</a:t>
            </a:r>
            <a:endParaRPr lang="en-GB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149475"/>
          <a:ext cx="3271838" cy="33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894"/>
                <a:gridCol w="1206313"/>
                <a:gridCol w="1206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Shift [mV]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Shift [%]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- 1.7%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+ 54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+ 21%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- 0.8%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- 1.9%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- 1.3%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-</a:t>
                      </a:r>
                      <a:r>
                        <a:rPr lang="en-GB" baseline="0" dirty="0" smtClean="0"/>
                        <a:t> 1.3%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rgbClr val="C0504D"/>
                          </a:solidFill>
                        </a:rPr>
                        <a:t>+ 2%</a:t>
                      </a:r>
                      <a:endParaRPr lang="en-GB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022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1884363"/>
            <a:ext cx="400526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3881438" y="3089275"/>
            <a:ext cx="893762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141413"/>
            <a:ext cx="8666162" cy="54133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Conversion from voltage to deposited energy: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i="1" dirty="0" err="1" smtClean="0"/>
              <a:t>E</a:t>
            </a:r>
            <a:r>
              <a:rPr lang="en-GB" sz="2000" i="1" baseline="-25000" dirty="0" err="1" smtClean="0"/>
              <a:t>ion</a:t>
            </a:r>
            <a:r>
              <a:rPr lang="en-GB" sz="2000" i="1" baseline="-25000" dirty="0" smtClean="0"/>
              <a:t> </a:t>
            </a:r>
            <a:r>
              <a:rPr lang="en-GB" sz="2000" dirty="0" smtClean="0"/>
              <a:t>theoretical value: 13.6 </a:t>
            </a:r>
            <a:r>
              <a:rPr lang="en-GB" sz="2000" dirty="0" err="1" smtClean="0"/>
              <a:t>eV</a:t>
            </a: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BUT: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 smtClean="0"/>
              <a:t>     Calibration with 4</a:t>
            </a:r>
            <a:r>
              <a:rPr lang="en-GB" sz="2000" dirty="0" smtClean="0">
                <a:latin typeface="Symbol" charset="2"/>
                <a:cs typeface="Symbol" charset="2"/>
              </a:rPr>
              <a:t>a</a:t>
            </a:r>
            <a:r>
              <a:rPr lang="en-GB" sz="2000" dirty="0"/>
              <a:t>-</a:t>
            </a:r>
            <a:r>
              <a:rPr lang="en-GB" sz="2000" dirty="0" smtClean="0"/>
              <a:t>source:</a:t>
            </a: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i="1" dirty="0" err="1" smtClean="0"/>
              <a:t>E</a:t>
            </a:r>
            <a:r>
              <a:rPr lang="en-GB" sz="2000" i="1" baseline="-25000" dirty="0" err="1" smtClean="0"/>
              <a:t>ion</a:t>
            </a:r>
            <a:r>
              <a:rPr lang="en-GB" sz="2000" dirty="0" smtClean="0"/>
              <a:t> from calibration of the Cm peak ranges from:       </a:t>
            </a:r>
            <a:r>
              <a:rPr lang="en-GB" sz="2000" dirty="0" smtClean="0">
                <a:solidFill>
                  <a:srgbClr val="4F81BD"/>
                </a:solidFill>
              </a:rPr>
              <a:t>11.5 </a:t>
            </a:r>
            <a:r>
              <a:rPr lang="en-GB" sz="2000" dirty="0" err="1" smtClean="0">
                <a:solidFill>
                  <a:srgbClr val="4F81BD"/>
                </a:solidFill>
              </a:rPr>
              <a:t>eV</a:t>
            </a:r>
            <a:r>
              <a:rPr lang="en-GB" sz="2000" dirty="0" smtClean="0">
                <a:solidFill>
                  <a:srgbClr val="4F81BD"/>
                </a:solidFill>
              </a:rPr>
              <a:t> ≤ </a:t>
            </a:r>
            <a:r>
              <a:rPr lang="en-GB" sz="2000" i="1" dirty="0" err="1" smtClean="0">
                <a:solidFill>
                  <a:srgbClr val="4F81BD"/>
                </a:solidFill>
              </a:rPr>
              <a:t>E</a:t>
            </a:r>
            <a:r>
              <a:rPr lang="en-GB" sz="2000" i="1" baseline="-25000" dirty="0" err="1" smtClean="0">
                <a:solidFill>
                  <a:srgbClr val="4F81BD"/>
                </a:solidFill>
              </a:rPr>
              <a:t>ion</a:t>
            </a:r>
            <a:r>
              <a:rPr lang="en-GB" sz="2000" dirty="0" smtClean="0">
                <a:solidFill>
                  <a:srgbClr val="4F81BD"/>
                </a:solidFill>
              </a:rPr>
              <a:t> ≤ 16.6 </a:t>
            </a:r>
            <a:r>
              <a:rPr lang="en-GB" sz="2000" dirty="0" err="1" smtClean="0">
                <a:solidFill>
                  <a:srgbClr val="4F81BD"/>
                </a:solidFill>
              </a:rPr>
              <a:t>eV</a:t>
            </a:r>
            <a:endParaRPr lang="en-GB" sz="2000" dirty="0" smtClean="0">
              <a:solidFill>
                <a:srgbClr val="4F81BD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i="1" dirty="0" err="1" smtClean="0"/>
              <a:t>E</a:t>
            </a:r>
            <a:r>
              <a:rPr lang="en-GB" sz="2000" i="1" baseline="-25000" dirty="0" err="1" smtClean="0"/>
              <a:t>ion</a:t>
            </a:r>
            <a:r>
              <a:rPr lang="en-GB" sz="2000" dirty="0" smtClean="0"/>
              <a:t> depends on the energy of the </a:t>
            </a:r>
            <a:r>
              <a:rPr lang="en-GB" sz="2000" dirty="0" smtClean="0">
                <a:latin typeface="Symbol" charset="2"/>
                <a:cs typeface="Symbol" charset="2"/>
              </a:rPr>
              <a:t>a</a:t>
            </a:r>
            <a:r>
              <a:rPr lang="en-GB" sz="2000" dirty="0" smtClean="0"/>
              <a:t> particle: </a:t>
            </a:r>
            <a:r>
              <a:rPr lang="en-GB" sz="2000" i="1" dirty="0" smtClean="0"/>
              <a:t>      </a:t>
            </a:r>
            <a:r>
              <a:rPr lang="en-GB" sz="2000" i="1" dirty="0" err="1" smtClean="0">
                <a:solidFill>
                  <a:schemeClr val="accent1"/>
                </a:solidFill>
              </a:rPr>
              <a:t>E</a:t>
            </a:r>
            <a:r>
              <a:rPr lang="en-GB" sz="2000" i="1" baseline="-25000" dirty="0" err="1" smtClean="0">
                <a:solidFill>
                  <a:schemeClr val="accent1"/>
                </a:solidFill>
              </a:rPr>
              <a:t>ion</a:t>
            </a:r>
            <a:r>
              <a:rPr lang="en-GB" sz="2000" i="1" dirty="0" smtClean="0">
                <a:solidFill>
                  <a:schemeClr val="accent1"/>
                </a:solidFill>
              </a:rPr>
              <a:t> = f(</a:t>
            </a:r>
            <a:r>
              <a:rPr lang="en-GB" sz="2000" i="1" dirty="0" err="1" smtClean="0">
                <a:solidFill>
                  <a:schemeClr val="accent1"/>
                </a:solidFill>
              </a:rPr>
              <a:t>E</a:t>
            </a:r>
            <a:r>
              <a:rPr lang="en-GB" sz="2000" i="1" baseline="-25000" dirty="0" err="1" smtClean="0">
                <a:solidFill>
                  <a:schemeClr val="accent1"/>
                </a:solidFill>
                <a:latin typeface="Symbol" charset="2"/>
                <a:cs typeface="Symbol" charset="2"/>
              </a:rPr>
              <a:t>a</a:t>
            </a:r>
            <a:r>
              <a:rPr lang="en-GB" sz="2000" i="1" dirty="0" smtClean="0">
                <a:solidFill>
                  <a:schemeClr val="accent1"/>
                </a:solidFill>
              </a:rPr>
              <a:t>)</a:t>
            </a:r>
            <a:endParaRPr lang="en-GB" sz="2000" i="1" baseline="-25000" dirty="0" smtClean="0">
              <a:solidFill>
                <a:schemeClr val="accent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Ionization Energy in Diamond?!</a:t>
            </a:r>
            <a:endParaRPr lang="en-GB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99FEF-D1E9-45DF-9B2E-2BCCD5870E53}" type="slidenum">
              <a:rPr lang="en-GB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2126" name="Object 78"/>
          <p:cNvGraphicFramePr>
            <a:graphicFrameLocks noChangeAspect="1"/>
          </p:cNvGraphicFramePr>
          <p:nvPr/>
        </p:nvGraphicFramePr>
        <p:xfrm>
          <a:off x="5627688" y="1062038"/>
          <a:ext cx="1516062" cy="746125"/>
        </p:xfrm>
        <a:graphic>
          <a:graphicData uri="http://schemas.openxmlformats.org/presentationml/2006/ole">
            <p:oleObj spid="_x0000_s2126" name="Equation" r:id="rId4" imgW="868320" imgH="420480" progId="Equation.3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0300" y="1922463"/>
            <a:ext cx="5307013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379538"/>
            <a:ext cx="8666162" cy="5175250"/>
          </a:xfrm>
        </p:spPr>
        <p:txBody>
          <a:bodyPr rtlCol="0">
            <a:normAutofit/>
          </a:bodyPr>
          <a:lstStyle/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endParaRPr lang="en-GB" sz="2400" dirty="0"/>
          </a:p>
          <a:p>
            <a:pPr marL="914400" lvl="1" indent="-51435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2400" dirty="0" smtClean="0"/>
              <a:t>The </a:t>
            </a:r>
            <a:r>
              <a:rPr lang="en-GB" sz="2400" dirty="0" err="1" smtClean="0"/>
              <a:t>n_TOF</a:t>
            </a:r>
            <a:r>
              <a:rPr lang="en-GB" sz="2400" dirty="0" smtClean="0"/>
              <a:t> Experiment at CERN</a:t>
            </a:r>
          </a:p>
          <a:p>
            <a:pPr marL="914400" lvl="1" indent="-51435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2400" dirty="0" smtClean="0"/>
              <a:t>The Measurement: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baseline="30000" dirty="0" smtClean="0"/>
              <a:t>59</a:t>
            </a:r>
            <a:r>
              <a:rPr lang="en-GB" sz="2000" dirty="0" smtClean="0"/>
              <a:t>Ni </a:t>
            </a:r>
            <a:r>
              <a:rPr lang="en-GB" sz="2000" dirty="0"/>
              <a:t>Sample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The </a:t>
            </a:r>
            <a:r>
              <a:rPr lang="en-GB" sz="2000" dirty="0"/>
              <a:t>Diamond Mosaic-Detector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Setup </a:t>
            </a:r>
            <a:r>
              <a:rPr lang="en-GB" sz="2000" dirty="0"/>
              <a:t>at </a:t>
            </a:r>
            <a:r>
              <a:rPr lang="en-GB" sz="2000" dirty="0" err="1" smtClean="0"/>
              <a:t>n_TOF</a:t>
            </a:r>
            <a:endParaRPr lang="en-GB" sz="2000" dirty="0" smtClean="0"/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Electronics</a:t>
            </a:r>
          </a:p>
          <a:p>
            <a:pPr marL="914400" lvl="1" indent="-51435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2400" dirty="0" smtClean="0"/>
              <a:t>Preliminary Results</a:t>
            </a:r>
          </a:p>
          <a:p>
            <a:pPr marL="914400" lvl="1" indent="-51435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2400" dirty="0" smtClean="0"/>
              <a:t>Conclusions</a:t>
            </a:r>
            <a:endParaRPr lang="en-GB" sz="2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</a:t>
            </a:r>
            <a:r>
              <a:rPr lang="en-GB" dirty="0">
                <a:latin typeface="+mn-lt"/>
              </a:rPr>
              <a:t>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+mn-lt"/>
              </a:rPr>
              <a:t>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Outline</a:t>
            </a:r>
            <a:endParaRPr lang="en-US" b="1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B1657-3C1E-41C7-8517-4335EB3BFCC6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Spectroscopic Measurements with the Diamond Mosaic-Detector at </a:t>
            </a:r>
            <a:r>
              <a:rPr lang="en-GB" dirty="0" err="1"/>
              <a:t>n_TOF</a:t>
            </a:r>
            <a:r>
              <a:rPr lang="en-GB" dirty="0"/>
              <a:t> at CERN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02201-141D-4479-86F8-4EBB19006AF4}" type="slidenum">
              <a:rPr lang="en-GB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379538"/>
            <a:ext cx="8666162" cy="5175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Stable</a:t>
            </a:r>
            <a:r>
              <a:rPr lang="en-GB" sz="2000" dirty="0"/>
              <a:t>, high-resolution spectroscopic cross-section </a:t>
            </a:r>
            <a:r>
              <a:rPr lang="en-GB" sz="2000" dirty="0" smtClean="0"/>
              <a:t>measurement with focus on </a:t>
            </a:r>
            <a:r>
              <a:rPr lang="en-GB" sz="2000" baseline="30000" dirty="0" smtClean="0"/>
              <a:t>59</a:t>
            </a:r>
            <a:r>
              <a:rPr lang="en-GB" sz="2000" dirty="0" smtClean="0"/>
              <a:t>Ni(</a:t>
            </a:r>
            <a:r>
              <a:rPr lang="en-GB" sz="2000" dirty="0" err="1" smtClean="0"/>
              <a:t>n,</a:t>
            </a:r>
            <a:r>
              <a:rPr lang="en-GB" sz="2000" dirty="0" err="1" smtClean="0">
                <a:latin typeface="Symbol" charset="2"/>
                <a:cs typeface="Symbol" charset="2"/>
              </a:rPr>
              <a:t>a</a:t>
            </a:r>
            <a:r>
              <a:rPr lang="en-GB" sz="2000" dirty="0" smtClean="0"/>
              <a:t>) cross-section (choice of sample)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Detector is suited for “high Q-value” (</a:t>
            </a:r>
            <a:r>
              <a:rPr lang="en-GB" sz="2000" dirty="0" err="1" smtClean="0"/>
              <a:t>n,</a:t>
            </a:r>
            <a:r>
              <a:rPr lang="en-GB" sz="2000" dirty="0" err="1" smtClean="0">
                <a:latin typeface="Symbol" charset="2"/>
                <a:cs typeface="Symbol" charset="2"/>
              </a:rPr>
              <a:t>a</a:t>
            </a:r>
            <a:r>
              <a:rPr lang="en-GB" sz="2000" dirty="0" smtClean="0"/>
              <a:t>) cross-section measurements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Less material in the beam would be profitable, but large area spectroscopic grade diamond would be needed for such a detector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Open questions:</a:t>
            </a:r>
            <a:endParaRPr lang="en-GB" sz="2000" dirty="0"/>
          </a:p>
          <a:p>
            <a:pPr marL="125730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000" dirty="0"/>
          </a:p>
          <a:p>
            <a:pPr marL="125730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Gain shift</a:t>
            </a:r>
          </a:p>
          <a:p>
            <a:pPr marL="125730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000" dirty="0"/>
          </a:p>
          <a:p>
            <a:pPr marL="1257300" lvl="2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Calibration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Conclusions</a:t>
            </a:r>
            <a:endParaRPr lang="en-GB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DE24B-18E7-4F8A-816D-F66982E0908A}" type="slidenum">
              <a:rPr lang="en-GB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06437"/>
          </a:xfrm>
        </p:spPr>
        <p:txBody>
          <a:bodyPr/>
          <a:lstStyle/>
          <a:p>
            <a:r>
              <a:rPr lang="en-GB" sz="2400" smtClean="0"/>
              <a:t>Acknowledgements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8371" name="Picture 3" descr="DSC016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955675"/>
            <a:ext cx="8272463" cy="54975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" y="5018088"/>
            <a:ext cx="8197850" cy="140017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+mn-lt"/>
              </a:rPr>
              <a:t>E. </a:t>
            </a:r>
            <a:r>
              <a:rPr lang="en-GB" sz="1700" dirty="0" err="1">
                <a:latin typeface="+mn-lt"/>
              </a:rPr>
              <a:t>Griesmayer</a:t>
            </a:r>
            <a:r>
              <a:rPr lang="en-GB" sz="1700" dirty="0">
                <a:latin typeface="+mn-lt"/>
              </a:rPr>
              <a:t>, C. Guerrero, </a:t>
            </a:r>
            <a:endParaRPr lang="en-GB" sz="17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+mn-lt"/>
              </a:rPr>
              <a:t>J. </a:t>
            </a:r>
            <a:r>
              <a:rPr lang="en-GB" sz="1700" dirty="0" err="1">
                <a:latin typeface="+mn-lt"/>
              </a:rPr>
              <a:t>Andrzejewski</a:t>
            </a:r>
            <a:r>
              <a:rPr lang="en-GB" sz="1700" dirty="0">
                <a:latin typeface="+mn-lt"/>
              </a:rPr>
              <a:t>, E</a:t>
            </a:r>
            <a:r>
              <a:rPr lang="en-GB" sz="1700" dirty="0">
                <a:latin typeface="+mn-lt"/>
              </a:rPr>
              <a:t>. </a:t>
            </a:r>
            <a:r>
              <a:rPr lang="en-GB" sz="1700" dirty="0" err="1">
                <a:latin typeface="+mn-lt"/>
              </a:rPr>
              <a:t>Berthoumieux</a:t>
            </a:r>
            <a:r>
              <a:rPr lang="en-GB" sz="1700" dirty="0">
                <a:latin typeface="+mn-lt"/>
              </a:rPr>
              <a:t>, C. </a:t>
            </a:r>
            <a:r>
              <a:rPr lang="en-GB" sz="1700" dirty="0" err="1">
                <a:latin typeface="+mn-lt"/>
              </a:rPr>
              <a:t>Chery</a:t>
            </a:r>
            <a:r>
              <a:rPr lang="en-GB" sz="1700" dirty="0">
                <a:latin typeface="+mn-lt"/>
              </a:rPr>
              <a:t>,</a:t>
            </a:r>
            <a:r>
              <a:rPr lang="en-GB" sz="1700" dirty="0">
                <a:latin typeface="+mn-lt"/>
              </a:rPr>
              <a:t> E. </a:t>
            </a:r>
            <a:r>
              <a:rPr lang="en-GB" sz="1700" dirty="0" err="1">
                <a:latin typeface="+mn-lt"/>
              </a:rPr>
              <a:t>Chiaveri</a:t>
            </a:r>
            <a:r>
              <a:rPr lang="en-GB" sz="1700" dirty="0">
                <a:latin typeface="+mn-lt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+mn-lt"/>
              </a:rPr>
              <a:t>G</a:t>
            </a:r>
            <a:r>
              <a:rPr lang="en-GB" sz="1700" dirty="0">
                <a:latin typeface="+mn-lt"/>
              </a:rPr>
              <a:t>. Ehrlich-</a:t>
            </a:r>
            <a:r>
              <a:rPr lang="en-GB" sz="1700" dirty="0" err="1">
                <a:latin typeface="+mn-lt"/>
              </a:rPr>
              <a:t>Joop</a:t>
            </a:r>
            <a:r>
              <a:rPr lang="en-GB" sz="1700" dirty="0">
                <a:latin typeface="+mn-lt"/>
              </a:rPr>
              <a:t>,</a:t>
            </a:r>
            <a:r>
              <a:rPr lang="en-GB" sz="1700" dirty="0">
                <a:latin typeface="+mn-lt"/>
              </a:rPr>
              <a:t> D. </a:t>
            </a:r>
            <a:r>
              <a:rPr lang="en-GB" sz="1700" dirty="0" err="1">
                <a:latin typeface="+mn-lt"/>
              </a:rPr>
              <a:t>Grenier</a:t>
            </a:r>
            <a:r>
              <a:rPr lang="en-GB" sz="1700" dirty="0">
                <a:latin typeface="+mn-lt"/>
              </a:rPr>
              <a:t>, B</a:t>
            </a:r>
            <a:r>
              <a:rPr lang="en-GB" sz="1700" dirty="0">
                <a:latin typeface="+mn-lt"/>
              </a:rPr>
              <a:t>. </a:t>
            </a:r>
            <a:r>
              <a:rPr lang="en-GB" sz="1700" dirty="0" err="1">
                <a:latin typeface="+mn-lt"/>
              </a:rPr>
              <a:t>Hallgren</a:t>
            </a:r>
            <a:r>
              <a:rPr lang="en-GB" sz="1700" dirty="0">
                <a:latin typeface="+mn-lt"/>
              </a:rPr>
              <a:t>,</a:t>
            </a:r>
            <a:r>
              <a:rPr lang="en-GB" sz="1700" dirty="0">
                <a:latin typeface="+mn-lt"/>
              </a:rPr>
              <a:t> </a:t>
            </a:r>
            <a:r>
              <a:rPr lang="en-GB" sz="1700" dirty="0">
                <a:latin typeface="+mn-lt"/>
              </a:rPr>
              <a:t>F. </a:t>
            </a:r>
            <a:r>
              <a:rPr lang="en-GB" sz="1700" dirty="0" err="1">
                <a:latin typeface="+mn-lt"/>
              </a:rPr>
              <a:t>Käppeler</a:t>
            </a:r>
            <a:r>
              <a:rPr lang="en-GB" sz="1700" dirty="0">
                <a:latin typeface="+mn-lt"/>
              </a:rPr>
              <a:t>, P. Koehler, I</a:t>
            </a:r>
            <a:r>
              <a:rPr lang="en-GB" sz="1700" dirty="0">
                <a:latin typeface="+mn-lt"/>
              </a:rPr>
              <a:t>. McGill, </a:t>
            </a:r>
            <a:r>
              <a:rPr lang="en-GB" sz="1700" dirty="0">
                <a:latin typeface="+mn-lt"/>
              </a:rPr>
              <a:t>A</a:t>
            </a:r>
            <a:r>
              <a:rPr lang="en-GB" sz="1700" dirty="0">
                <a:latin typeface="+mn-lt"/>
              </a:rPr>
              <a:t>. </a:t>
            </a:r>
            <a:r>
              <a:rPr lang="en-GB" sz="1700" dirty="0" err="1">
                <a:latin typeface="+mn-lt"/>
              </a:rPr>
              <a:t>Mongelluzzo</a:t>
            </a:r>
            <a:r>
              <a:rPr lang="en-GB" sz="1700" dirty="0"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+mn-lt"/>
              </a:rPr>
              <a:t>H</a:t>
            </a:r>
            <a:r>
              <a:rPr lang="en-GB" sz="1700" dirty="0">
                <a:latin typeface="+mn-lt"/>
              </a:rPr>
              <a:t>. </a:t>
            </a:r>
            <a:r>
              <a:rPr lang="en-GB" sz="1700" dirty="0" err="1">
                <a:latin typeface="+mn-lt"/>
              </a:rPr>
              <a:t>Pernegger</a:t>
            </a:r>
            <a:r>
              <a:rPr lang="en-GB" sz="1700" dirty="0">
                <a:latin typeface="+mn-lt"/>
              </a:rPr>
              <a:t>, J. </a:t>
            </a:r>
            <a:r>
              <a:rPr lang="en-GB" sz="1700" dirty="0" err="1">
                <a:latin typeface="+mn-lt"/>
              </a:rPr>
              <a:t>Perkowski</a:t>
            </a:r>
            <a:r>
              <a:rPr lang="en-GB" sz="1700" dirty="0">
                <a:latin typeface="+mn-lt"/>
              </a:rPr>
              <a:t>, M</a:t>
            </a:r>
            <a:r>
              <a:rPr lang="en-GB" sz="1700" dirty="0">
                <a:latin typeface="+mn-lt"/>
              </a:rPr>
              <a:t>. </a:t>
            </a:r>
            <a:r>
              <a:rPr lang="en-GB" sz="1700" dirty="0" err="1">
                <a:latin typeface="+mn-lt"/>
              </a:rPr>
              <a:t>Pomorski</a:t>
            </a:r>
            <a:r>
              <a:rPr lang="en-GB" sz="1700" dirty="0">
                <a:latin typeface="+mn-lt"/>
              </a:rPr>
              <a:t>, P. </a:t>
            </a:r>
            <a:r>
              <a:rPr lang="en-GB" sz="1700" dirty="0" err="1">
                <a:latin typeface="+mn-lt"/>
              </a:rPr>
              <a:t>Riedler</a:t>
            </a:r>
            <a:r>
              <a:rPr lang="en-GB" sz="1700" dirty="0">
                <a:latin typeface="+mn-lt"/>
              </a:rPr>
              <a:t>, M. </a:t>
            </a:r>
            <a:r>
              <a:rPr lang="en-GB" sz="1700" dirty="0" err="1">
                <a:latin typeface="+mn-lt"/>
              </a:rPr>
              <a:t>Schreck</a:t>
            </a:r>
            <a:r>
              <a:rPr lang="en-GB" sz="1700" dirty="0">
                <a:latin typeface="+mn-lt"/>
              </a:rPr>
              <a:t>, L. </a:t>
            </a:r>
            <a:r>
              <a:rPr lang="en-GB" sz="1700" dirty="0" err="1">
                <a:latin typeface="+mn-lt"/>
              </a:rPr>
              <a:t>Tassan</a:t>
            </a:r>
            <a:r>
              <a:rPr lang="en-GB" sz="1700" dirty="0">
                <a:latin typeface="+mn-lt"/>
              </a:rPr>
              <a:t>-Got, A. </a:t>
            </a:r>
            <a:r>
              <a:rPr lang="en-GB" sz="1700" dirty="0" err="1">
                <a:latin typeface="+mn-lt"/>
              </a:rPr>
              <a:t>Tsinganis</a:t>
            </a:r>
            <a:endParaRPr lang="en-GB" sz="17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+mn-lt"/>
              </a:rPr>
              <a:t>The </a:t>
            </a:r>
            <a:r>
              <a:rPr lang="en-GB" sz="1700" dirty="0" err="1">
                <a:latin typeface="+mn-lt"/>
              </a:rPr>
              <a:t>n_TOF</a:t>
            </a:r>
            <a:r>
              <a:rPr lang="en-GB" sz="1700" dirty="0">
                <a:latin typeface="+mn-lt"/>
              </a:rPr>
              <a:t> Collaboration, CIVIDEC Instrumentation GmbH</a:t>
            </a:r>
            <a:endParaRPr lang="en-GB" sz="17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B0D63-ABF8-4A4C-BF3C-50B9A0245410}" type="slidenum">
              <a:rPr lang="en-GB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The </a:t>
            </a:r>
            <a:r>
              <a:rPr lang="en-GB" dirty="0" err="1"/>
              <a:t>n_TOF</a:t>
            </a:r>
            <a:r>
              <a:rPr lang="en-GB" dirty="0"/>
              <a:t> Experiment at CERN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Spectroscopic Measurements with the Diamond Mosaic-Detector at </a:t>
            </a:r>
            <a:r>
              <a:rPr lang="en-GB" dirty="0" err="1"/>
              <a:t>n_TOF</a:t>
            </a:r>
            <a:r>
              <a:rPr lang="en-GB" dirty="0"/>
              <a:t> at CERN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8882-08C5-4006-9442-3CC6970F2CAE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379538"/>
            <a:ext cx="8666162" cy="5175250"/>
          </a:xfrm>
        </p:spPr>
        <p:txBody>
          <a:bodyPr/>
          <a:lstStyle/>
          <a:p>
            <a:endParaRPr lang="en-GB" sz="2400" smtClean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</a:t>
            </a:r>
            <a:r>
              <a:rPr lang="en-GB" dirty="0">
                <a:latin typeface="+mn-lt"/>
              </a:rPr>
              <a:t>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+mn-lt"/>
              </a:rPr>
              <a:t>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The </a:t>
            </a:r>
            <a:r>
              <a:rPr lang="en-GB" b="1" dirty="0" err="1">
                <a:latin typeface="+mn-lt"/>
              </a:rPr>
              <a:t>n_TOF</a:t>
            </a:r>
            <a:r>
              <a:rPr lang="en-GB" b="1" dirty="0">
                <a:latin typeface="+mn-lt"/>
              </a:rPr>
              <a:t> Experiment at CERN</a:t>
            </a:r>
            <a:endParaRPr lang="en-US" b="1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5487E-B426-48B0-ADEC-551AADEC2881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30725" name="Picture 2" descr="2.3 CERN Accelerators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052513"/>
            <a:ext cx="750252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379538"/>
            <a:ext cx="8666162" cy="5175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/>
              <a:t>Neutron source: Spallation target 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 smtClean="0"/>
              <a:t>20 </a:t>
            </a:r>
            <a:r>
              <a:rPr lang="en-GB" sz="2000" dirty="0" err="1" smtClean="0"/>
              <a:t>GeV</a:t>
            </a:r>
            <a:r>
              <a:rPr lang="en-GB" sz="2000" dirty="0" smtClean="0"/>
              <a:t>/c p on </a:t>
            </a:r>
            <a:r>
              <a:rPr lang="en-GB" sz="2000" dirty="0" err="1" smtClean="0"/>
              <a:t>Pb</a:t>
            </a:r>
            <a:r>
              <a:rPr lang="en-GB" sz="2000" dirty="0" smtClean="0"/>
              <a:t> target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/>
              <a:t>Target surrounded with water moderator: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 dirty="0" smtClean="0"/>
              <a:t>Moderation of </a:t>
            </a:r>
            <a:r>
              <a:rPr lang="en-GB" sz="2000" dirty="0"/>
              <a:t>the neutrons =&gt; </a:t>
            </a:r>
            <a:r>
              <a:rPr lang="en-GB" sz="2000" dirty="0" smtClean="0">
                <a:latin typeface="Symbol" charset="2"/>
                <a:cs typeface="Symbol" charset="2"/>
              </a:rPr>
              <a:t>g</a:t>
            </a:r>
            <a:r>
              <a:rPr lang="en-GB" sz="2000" dirty="0" smtClean="0"/>
              <a:t> production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/>
              <a:t>Beam at </a:t>
            </a:r>
            <a:r>
              <a:rPr lang="en-GB" sz="2400" dirty="0" err="1" smtClean="0"/>
              <a:t>n_TOF</a:t>
            </a:r>
            <a:r>
              <a:rPr lang="en-GB" sz="2400" dirty="0" smtClean="0"/>
              <a:t>:</a:t>
            </a: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err="1"/>
              <a:t>Promt</a:t>
            </a:r>
            <a:r>
              <a:rPr lang="en-GB" sz="2000" dirty="0"/>
              <a:t> photons = </a:t>
            </a:r>
            <a:r>
              <a:rPr lang="en-GB" sz="2000" dirty="0">
                <a:latin typeface="Symbol" charset="2"/>
                <a:cs typeface="Symbol" charset="2"/>
              </a:rPr>
              <a:t>g</a:t>
            </a:r>
            <a:r>
              <a:rPr lang="en-GB" sz="2000" dirty="0"/>
              <a:t>-</a:t>
            </a:r>
            <a:r>
              <a:rPr lang="en-GB" sz="2000" dirty="0" smtClean="0"/>
              <a:t>flash</a:t>
            </a: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Neutrons with </a:t>
            </a:r>
            <a:r>
              <a:rPr lang="en-GB" sz="2000" dirty="0" err="1" smtClean="0"/>
              <a:t>GeV</a:t>
            </a:r>
            <a:r>
              <a:rPr lang="en-GB" sz="2000" dirty="0" smtClean="0"/>
              <a:t>  &lt; E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&lt; thermal</a:t>
            </a: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In-beam </a:t>
            </a:r>
            <a:r>
              <a:rPr lang="en-GB" sz="2000" dirty="0" smtClean="0">
                <a:latin typeface="Symbol" charset="2"/>
                <a:cs typeface="Symbol" charset="2"/>
              </a:rPr>
              <a:t>g</a:t>
            </a:r>
            <a:r>
              <a:rPr lang="en-GB" sz="2000" dirty="0" smtClean="0"/>
              <a:t>-background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</a:t>
            </a:r>
            <a:r>
              <a:rPr lang="en-GB" dirty="0">
                <a:latin typeface="+mn-lt"/>
              </a:rPr>
              <a:t>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+mn-lt"/>
              </a:rPr>
              <a:t>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The </a:t>
            </a:r>
            <a:r>
              <a:rPr lang="en-GB" b="1" dirty="0" err="1">
                <a:latin typeface="+mn-lt"/>
              </a:rPr>
              <a:t>n_TOF</a:t>
            </a:r>
            <a:r>
              <a:rPr lang="en-GB" b="1" dirty="0">
                <a:latin typeface="+mn-lt"/>
              </a:rPr>
              <a:t> Experiment at CERN</a:t>
            </a:r>
            <a:endParaRPr lang="en-US" b="1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D49BB-9B84-4D25-AF3B-9701E46F6703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31749" name="Picture 5" descr="EAR1Arriva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663" y="3486150"/>
            <a:ext cx="42354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Content Placeholder 1"/>
          <p:cNvSpPr>
            <a:spLocks noGrp="1" noChangeAspect="1"/>
          </p:cNvSpPr>
          <p:nvPr>
            <p:ph idx="1"/>
          </p:nvPr>
        </p:nvSpPr>
        <p:spPr>
          <a:xfrm>
            <a:off x="457200" y="1228725"/>
            <a:ext cx="8435975" cy="5326063"/>
          </a:xfrm>
        </p:spPr>
        <p:txBody>
          <a:bodyPr/>
          <a:lstStyle/>
          <a:p>
            <a:r>
              <a:rPr lang="en-GB" sz="2400" smtClean="0"/>
              <a:t>n_TOF = neutron </a:t>
            </a:r>
            <a:r>
              <a:rPr lang="en-GB" sz="2400" smtClean="0">
                <a:solidFill>
                  <a:srgbClr val="4F81BD"/>
                </a:solidFill>
              </a:rPr>
              <a:t>Time Of Flight</a:t>
            </a:r>
          </a:p>
          <a:p>
            <a:r>
              <a:rPr lang="en-GB" sz="2400" smtClean="0"/>
              <a:t>Reactions: (n,</a:t>
            </a:r>
            <a:r>
              <a:rPr lang="en-GB" sz="2400" smtClean="0">
                <a:solidFill>
                  <a:srgbClr val="4F81BD"/>
                </a:solidFill>
                <a:latin typeface="Symbol" pitchFamily="18" charset="2"/>
              </a:rPr>
              <a:t>g</a:t>
            </a:r>
            <a:r>
              <a:rPr lang="en-GB" sz="2400" smtClean="0"/>
              <a:t>), (n,</a:t>
            </a:r>
            <a:r>
              <a:rPr lang="en-GB" sz="2400" smtClean="0">
                <a:solidFill>
                  <a:srgbClr val="4F81BD"/>
                </a:solidFill>
              </a:rPr>
              <a:t>f</a:t>
            </a:r>
            <a:r>
              <a:rPr lang="en-GB" sz="2400" smtClean="0"/>
              <a:t>), (n,</a:t>
            </a:r>
            <a:r>
              <a:rPr lang="en-GB" sz="2400" smtClean="0">
                <a:solidFill>
                  <a:srgbClr val="4F81BD"/>
                </a:solidFill>
                <a:latin typeface="Symbol" pitchFamily="18" charset="2"/>
              </a:rPr>
              <a:t>a</a:t>
            </a:r>
            <a:r>
              <a:rPr lang="en-GB" sz="2400" smtClean="0"/>
              <a:t>),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</a:t>
            </a:r>
            <a:r>
              <a:rPr lang="en-GB" dirty="0">
                <a:latin typeface="+mn-lt"/>
              </a:rPr>
              <a:t>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latin typeface="+mn-lt"/>
              </a:rPr>
              <a:t>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The </a:t>
            </a:r>
            <a:r>
              <a:rPr lang="en-GB" b="1" dirty="0" err="1">
                <a:latin typeface="+mn-lt"/>
              </a:rPr>
              <a:t>n_TOF</a:t>
            </a:r>
            <a:r>
              <a:rPr lang="en-GB" b="1" dirty="0">
                <a:latin typeface="+mn-lt"/>
              </a:rPr>
              <a:t> Experiment at CERN</a:t>
            </a:r>
            <a:endParaRPr lang="en-US" b="1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BB172-34D2-4809-9CC0-A6AB59C07624}" type="slidenum">
              <a:rPr lang="en-GB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1311" name="Object 287"/>
          <p:cNvGraphicFramePr>
            <a:graphicFrameLocks noChangeAspect="1"/>
          </p:cNvGraphicFramePr>
          <p:nvPr/>
        </p:nvGraphicFramePr>
        <p:xfrm>
          <a:off x="1284288" y="5284788"/>
          <a:ext cx="3952875" cy="776287"/>
        </p:xfrm>
        <a:graphic>
          <a:graphicData uri="http://schemas.openxmlformats.org/presentationml/2006/ole">
            <p:oleObj spid="_x0000_s1311" name="Equation" r:id="rId3" imgW="2834280" imgH="548280" progId="Equation.3">
              <p:embed/>
            </p:oleObj>
          </a:graphicData>
        </a:graphic>
      </p:graphicFrame>
      <p:graphicFrame>
        <p:nvGraphicFramePr>
          <p:cNvPr id="1312" name="Object 288"/>
          <p:cNvGraphicFramePr>
            <a:graphicFrameLocks noChangeAspect="1"/>
          </p:cNvGraphicFramePr>
          <p:nvPr/>
        </p:nvGraphicFramePr>
        <p:xfrm>
          <a:off x="6002338" y="5316538"/>
          <a:ext cx="1824037" cy="681037"/>
        </p:xfrm>
        <a:graphic>
          <a:graphicData uri="http://schemas.openxmlformats.org/presentationml/2006/ole">
            <p:oleObj spid="_x0000_s1312" name="Equation" r:id="rId4" imgW="1042200" imgH="383760" progId="Equation.3">
              <p:embed/>
            </p:oleObj>
          </a:graphicData>
        </a:graphic>
      </p:graphicFrame>
      <p:grpSp>
        <p:nvGrpSpPr>
          <p:cNvPr id="1317" name="Group 69"/>
          <p:cNvGrpSpPr>
            <a:grpSpLocks/>
          </p:cNvGrpSpPr>
          <p:nvPr/>
        </p:nvGrpSpPr>
        <p:grpSpPr bwMode="auto">
          <a:xfrm>
            <a:off x="660400" y="2263775"/>
            <a:ext cx="7910513" cy="2738438"/>
            <a:chOff x="672944" y="2803290"/>
            <a:chExt cx="7910588" cy="2738898"/>
          </a:xfrm>
        </p:grpSpPr>
        <p:grpSp>
          <p:nvGrpSpPr>
            <p:cNvPr id="1320" name="Group 62"/>
            <p:cNvGrpSpPr>
              <a:grpSpLocks/>
            </p:cNvGrpSpPr>
            <p:nvPr/>
          </p:nvGrpSpPr>
          <p:grpSpPr bwMode="auto">
            <a:xfrm>
              <a:off x="672944" y="2803290"/>
              <a:ext cx="7814058" cy="2738898"/>
              <a:chOff x="457200" y="2093617"/>
              <a:chExt cx="7814058" cy="2738898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330333" y="3721078"/>
                <a:ext cx="694061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392247" y="3138367"/>
                <a:ext cx="0" cy="5842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1884377" y="2458803"/>
                <a:ext cx="0" cy="12638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128988" y="3138367"/>
                <a:ext cx="0" cy="5842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5626149" y="3138367"/>
                <a:ext cx="0" cy="5842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7" name="TextBox 17"/>
              <p:cNvSpPr txBox="1">
                <a:spLocks noChangeArrowheads="1"/>
              </p:cNvSpPr>
              <p:nvPr/>
            </p:nvSpPr>
            <p:spPr bwMode="auto">
              <a:xfrm>
                <a:off x="886059" y="2151533"/>
                <a:ext cx="199668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Neutron and </a:t>
                </a:r>
                <a:r>
                  <a:rPr lang="en-GB" sz="1400">
                    <a:latin typeface="Symbol" pitchFamily="18" charset="2"/>
                  </a:rPr>
                  <a:t>g</a:t>
                </a:r>
                <a:r>
                  <a:rPr lang="en-GB" sz="1400">
                    <a:latin typeface="Calibri" pitchFamily="34" charset="0"/>
                  </a:rPr>
                  <a:t> formation</a:t>
                </a:r>
              </a:p>
            </p:txBody>
          </p:sp>
          <p:sp>
            <p:nvSpPr>
              <p:cNvPr id="1328" name="TextBox 18"/>
              <p:cNvSpPr txBox="1">
                <a:spLocks noChangeArrowheads="1"/>
              </p:cNvSpPr>
              <p:nvPr/>
            </p:nvSpPr>
            <p:spPr bwMode="auto">
              <a:xfrm>
                <a:off x="2393347" y="2739676"/>
                <a:ext cx="143247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Symbol" pitchFamily="18" charset="2"/>
                  </a:rPr>
                  <a:t>g-</a:t>
                </a:r>
                <a:r>
                  <a:rPr lang="en-GB" sz="1400">
                    <a:latin typeface="Calibri" pitchFamily="34" charset="0"/>
                  </a:rPr>
                  <a:t>flash detection</a:t>
                </a:r>
              </a:p>
            </p:txBody>
          </p:sp>
          <p:sp>
            <p:nvSpPr>
              <p:cNvPr id="1329" name="TextBox 20"/>
              <p:cNvSpPr txBox="1">
                <a:spLocks noChangeArrowheads="1"/>
              </p:cNvSpPr>
              <p:nvPr/>
            </p:nvSpPr>
            <p:spPr bwMode="auto">
              <a:xfrm>
                <a:off x="4699339" y="2093617"/>
                <a:ext cx="185502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>
                    <a:latin typeface="Calibri" pitchFamily="34" charset="0"/>
                  </a:rPr>
                  <a:t>Detection of:</a:t>
                </a:r>
              </a:p>
              <a:p>
                <a:pPr algn="ctr"/>
                <a:r>
                  <a:rPr lang="en-GB" sz="1400">
                    <a:solidFill>
                      <a:srgbClr val="4F81BD"/>
                    </a:solidFill>
                    <a:latin typeface="Calibri" pitchFamily="34" charset="0"/>
                  </a:rPr>
                  <a:t>Reaction products </a:t>
                </a:r>
              </a:p>
              <a:p>
                <a:pPr algn="ctr"/>
                <a:r>
                  <a:rPr lang="en-GB" sz="1400">
                    <a:latin typeface="Calibri" pitchFamily="34" charset="0"/>
                  </a:rPr>
                  <a:t>in-beam </a:t>
                </a:r>
                <a:r>
                  <a:rPr lang="en-GB" sz="1400">
                    <a:latin typeface="Symbol" pitchFamily="18" charset="2"/>
                  </a:rPr>
                  <a:t>g-</a:t>
                </a:r>
                <a:r>
                  <a:rPr lang="en-GB" sz="1400">
                    <a:latin typeface="Calibri" pitchFamily="34" charset="0"/>
                  </a:rPr>
                  <a:t>background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392247" y="4081501"/>
                <a:ext cx="0" cy="73989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457200" y="3721078"/>
                <a:ext cx="84297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2" name="TextBox 27"/>
              <p:cNvSpPr txBox="1">
                <a:spLocks noChangeArrowheads="1"/>
              </p:cNvSpPr>
              <p:nvPr/>
            </p:nvSpPr>
            <p:spPr bwMode="auto">
              <a:xfrm>
                <a:off x="1043705" y="2742965"/>
                <a:ext cx="69762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Trigger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596256" y="3139956"/>
                <a:ext cx="0" cy="5858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4" name="TextBox 29"/>
              <p:cNvSpPr txBox="1">
                <a:spLocks noChangeArrowheads="1"/>
              </p:cNvSpPr>
              <p:nvPr/>
            </p:nvSpPr>
            <p:spPr bwMode="auto">
              <a:xfrm>
                <a:off x="7054921" y="2739676"/>
                <a:ext cx="10823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Next Trigger</a:t>
                </a:r>
              </a:p>
            </p:txBody>
          </p:sp>
          <p:sp>
            <p:nvSpPr>
              <p:cNvPr id="1335" name="TextBox 31"/>
              <p:cNvSpPr txBox="1">
                <a:spLocks noChangeArrowheads="1"/>
              </p:cNvSpPr>
              <p:nvPr/>
            </p:nvSpPr>
            <p:spPr bwMode="auto">
              <a:xfrm>
                <a:off x="1186423" y="3726328"/>
                <a:ext cx="36420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t</a:t>
                </a:r>
                <a:r>
                  <a:rPr lang="en-GB" sz="1400" baseline="-25000">
                    <a:latin typeface="Calibri" pitchFamily="34" charset="0"/>
                  </a:rPr>
                  <a:t>PS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V="1">
                <a:off x="1897077" y="4081501"/>
                <a:ext cx="0" cy="42234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7" name="TextBox 33"/>
              <p:cNvSpPr txBox="1">
                <a:spLocks noChangeArrowheads="1"/>
              </p:cNvSpPr>
              <p:nvPr/>
            </p:nvSpPr>
            <p:spPr bwMode="auto">
              <a:xfrm>
                <a:off x="1751510" y="3726328"/>
                <a:ext cx="31290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t</a:t>
                </a:r>
                <a:r>
                  <a:rPr lang="en-GB" sz="1400" baseline="-25000">
                    <a:latin typeface="Calibri" pitchFamily="34" charset="0"/>
                  </a:rPr>
                  <a:t>0</a:t>
                </a: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109938" y="4081501"/>
                <a:ext cx="0" cy="42393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9" name="TextBox 35"/>
              <p:cNvSpPr txBox="1">
                <a:spLocks noChangeArrowheads="1"/>
              </p:cNvSpPr>
              <p:nvPr/>
            </p:nvSpPr>
            <p:spPr bwMode="auto">
              <a:xfrm>
                <a:off x="2958691" y="3725170"/>
                <a:ext cx="30008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t</a:t>
                </a:r>
                <a:r>
                  <a:rPr lang="en-GB" sz="1400" baseline="-25000"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1340" name="TextBox 37"/>
              <p:cNvSpPr txBox="1">
                <a:spLocks noChangeArrowheads="1"/>
              </p:cNvSpPr>
              <p:nvPr/>
            </p:nvSpPr>
            <p:spPr bwMode="auto">
              <a:xfrm>
                <a:off x="5459635" y="3730900"/>
                <a:ext cx="307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t</a:t>
                </a:r>
                <a:r>
                  <a:rPr lang="en-GB" sz="1400" baseline="-25000">
                    <a:latin typeface="Calibri" pitchFamily="34" charset="0"/>
                  </a:rPr>
                  <a:t>n</a:t>
                </a:r>
                <a:endParaRPr lang="en-GB" sz="1400" baseline="-25000">
                  <a:latin typeface="Symbol" pitchFamily="18" charset="2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6710422" y="2520727"/>
                <a:ext cx="14287" cy="23117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1392247" y="4821400"/>
                <a:ext cx="531817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TextBox 45"/>
              <p:cNvSpPr txBox="1">
                <a:spLocks noChangeArrowheads="1"/>
              </p:cNvSpPr>
              <p:nvPr/>
            </p:nvSpPr>
            <p:spPr bwMode="auto">
              <a:xfrm>
                <a:off x="3032671" y="4524738"/>
                <a:ext cx="130203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Data Aquisition</a:t>
                </a: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1920889" y="4272033"/>
                <a:ext cx="118904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5002256" y="3135192"/>
                <a:ext cx="0" cy="5858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6050016" y="3135192"/>
                <a:ext cx="0" cy="5858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5499148" y="3139956"/>
                <a:ext cx="0" cy="5858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5759500" y="3139956"/>
                <a:ext cx="0" cy="5858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1933589" y="4503847"/>
                <a:ext cx="3741773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0" name="TextBox 57"/>
              <p:cNvSpPr txBox="1">
                <a:spLocks noChangeArrowheads="1"/>
              </p:cNvSpPr>
              <p:nvPr/>
            </p:nvSpPr>
            <p:spPr bwMode="auto">
              <a:xfrm>
                <a:off x="3466617" y="4198749"/>
                <a:ext cx="47352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chemeClr val="accent1"/>
                    </a:solidFill>
                    <a:latin typeface="Calibri" pitchFamily="34" charset="0"/>
                  </a:rPr>
                  <a:t>TOF</a:t>
                </a:r>
              </a:p>
            </p:txBody>
          </p:sp>
          <p:sp>
            <p:nvSpPr>
              <p:cNvPr id="1351" name="TextBox 61"/>
              <p:cNvSpPr txBox="1">
                <a:spLocks noChangeArrowheads="1"/>
              </p:cNvSpPr>
              <p:nvPr/>
            </p:nvSpPr>
            <p:spPr bwMode="auto">
              <a:xfrm>
                <a:off x="7389999" y="3786815"/>
                <a:ext cx="36420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latin typeface="Calibri" pitchFamily="34" charset="0"/>
                  </a:rPr>
                  <a:t>t</a:t>
                </a:r>
                <a:r>
                  <a:rPr lang="en-GB" sz="1400" baseline="-25000">
                    <a:latin typeface="Calibri" pitchFamily="34" charset="0"/>
                  </a:rPr>
                  <a:t>PS</a:t>
                </a:r>
              </a:p>
            </p:txBody>
          </p:sp>
        </p:grpSp>
        <p:sp>
          <p:nvSpPr>
            <p:cNvPr id="1321" name="TextBox 63"/>
            <p:cNvSpPr txBox="1">
              <a:spLocks noChangeArrowheads="1"/>
            </p:cNvSpPr>
            <p:nvPr/>
          </p:nvSpPr>
          <p:spPr bwMode="auto">
            <a:xfrm>
              <a:off x="8037426" y="4508548"/>
              <a:ext cx="5461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latin typeface="Calibri" pitchFamily="34" charset="0"/>
                </a:rPr>
                <a:t>Time</a:t>
              </a:r>
            </a:p>
          </p:txBody>
        </p:sp>
      </p:grpSp>
      <p:pic>
        <p:nvPicPr>
          <p:cNvPr id="1318" name="Picture 74" descr="CxPulse.eps"/>
          <p:cNvPicPr>
            <a:picLocks noChangeAspect="1"/>
          </p:cNvPicPr>
          <p:nvPr/>
        </p:nvPicPr>
        <p:blipFill>
          <a:blip r:embed="rId5"/>
          <a:srcRect l="16876" t="5855" r="7054" b="19482"/>
          <a:stretch>
            <a:fillRect/>
          </a:stretch>
        </p:blipFill>
        <p:spPr bwMode="auto">
          <a:xfrm rot="-5400000">
            <a:off x="5232401" y="3432175"/>
            <a:ext cx="457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9" name="Picture 75" descr="CxPulse.eps"/>
          <p:cNvPicPr>
            <a:picLocks noChangeAspect="1"/>
          </p:cNvPicPr>
          <p:nvPr/>
        </p:nvPicPr>
        <p:blipFill>
          <a:blip r:embed="rId5"/>
          <a:srcRect l="16876" t="5855" r="7054" b="19482"/>
          <a:stretch>
            <a:fillRect/>
          </a:stretch>
        </p:blipFill>
        <p:spPr bwMode="auto">
          <a:xfrm rot="-5400000">
            <a:off x="2886076" y="3432175"/>
            <a:ext cx="457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</a:t>
            </a:r>
            <a:r>
              <a:rPr lang="en-GB" dirty="0" err="1" smtClean="0"/>
              <a:t>MEasurement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Spectroscopic Measurements with the Diamond Mosaic-Detector at </a:t>
            </a:r>
            <a:r>
              <a:rPr lang="en-GB" dirty="0" err="1"/>
              <a:t>n_TOF</a:t>
            </a:r>
            <a:r>
              <a:rPr lang="en-GB" dirty="0"/>
              <a:t> at CERN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760FD-FC12-485E-9229-5D96D09869A3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238250"/>
            <a:ext cx="8666162" cy="5316538"/>
          </a:xfrm>
        </p:spPr>
        <p:txBody>
          <a:bodyPr rtlCol="0">
            <a:normAutofit/>
          </a:bodyPr>
          <a:lstStyle/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Radioactive Isotope </a:t>
            </a:r>
            <a:r>
              <a:rPr lang="en-GB" sz="2000" baseline="30000" dirty="0" smtClean="0"/>
              <a:t>59</a:t>
            </a:r>
            <a:r>
              <a:rPr lang="en-GB" sz="2000" dirty="0" smtClean="0"/>
              <a:t>Ni: </a:t>
            </a:r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Decay via e</a:t>
            </a:r>
            <a:r>
              <a:rPr lang="en-GB" sz="1400" baseline="30000" dirty="0" smtClean="0"/>
              <a:t>—</a:t>
            </a:r>
            <a:r>
              <a:rPr lang="en-GB" sz="1400" dirty="0" smtClean="0"/>
              <a:t>capture and </a:t>
            </a:r>
            <a:r>
              <a:rPr lang="en-GB" sz="1400" dirty="0">
                <a:latin typeface="Symbol" charset="2"/>
                <a:cs typeface="Symbol" charset="2"/>
              </a:rPr>
              <a:t>b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, with t</a:t>
            </a:r>
            <a:r>
              <a:rPr lang="en-GB" sz="1400" baseline="-25000" dirty="0" smtClean="0"/>
              <a:t>1/2</a:t>
            </a:r>
            <a:r>
              <a:rPr lang="en-GB" sz="1400" dirty="0" smtClean="0"/>
              <a:t> = 76.000 y</a:t>
            </a:r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Decay radiation: X-rays (</a:t>
            </a:r>
            <a:r>
              <a:rPr lang="en-GB" sz="1400" dirty="0" err="1" smtClean="0"/>
              <a:t>E</a:t>
            </a:r>
            <a:r>
              <a:rPr lang="en-GB" sz="1400" baseline="-25000" dirty="0" err="1" smtClean="0"/>
              <a:t>max</a:t>
            </a:r>
            <a:r>
              <a:rPr lang="en-GB" sz="1400" dirty="0" smtClean="0"/>
              <a:t> = 7.7 </a:t>
            </a:r>
            <a:r>
              <a:rPr lang="en-GB" sz="1400" dirty="0" err="1" smtClean="0"/>
              <a:t>keV</a:t>
            </a:r>
            <a:r>
              <a:rPr lang="en-GB" sz="1400" dirty="0" smtClean="0"/>
              <a:t>), Auger e</a:t>
            </a:r>
            <a:r>
              <a:rPr lang="en-GB" sz="1400" baseline="30000" dirty="0" smtClean="0"/>
              <a:t>-</a:t>
            </a:r>
            <a:r>
              <a:rPr lang="en-GB" sz="1400" dirty="0" smtClean="0"/>
              <a:t> (</a:t>
            </a:r>
            <a:r>
              <a:rPr lang="en-GB" sz="1400" dirty="0" err="1" smtClean="0"/>
              <a:t>E</a:t>
            </a:r>
            <a:r>
              <a:rPr lang="en-GB" sz="1400" baseline="-25000" dirty="0" err="1" smtClean="0"/>
              <a:t>max</a:t>
            </a:r>
            <a:r>
              <a:rPr lang="en-GB" sz="1400" dirty="0" smtClean="0"/>
              <a:t> </a:t>
            </a:r>
            <a:r>
              <a:rPr lang="en-GB" sz="1400" dirty="0"/>
              <a:t>= 6</a:t>
            </a:r>
            <a:r>
              <a:rPr lang="en-GB" sz="1400" dirty="0" smtClean="0"/>
              <a:t> </a:t>
            </a:r>
            <a:r>
              <a:rPr lang="en-GB" sz="1400" dirty="0" err="1" smtClean="0"/>
              <a:t>keV</a:t>
            </a:r>
            <a:r>
              <a:rPr lang="en-GB" sz="1400" dirty="0" smtClean="0"/>
              <a:t>), </a:t>
            </a:r>
            <a:r>
              <a:rPr lang="en-GB" sz="1400" dirty="0" smtClean="0">
                <a:latin typeface="Symbol" charset="2"/>
                <a:cs typeface="Symbol" charset="2"/>
              </a:rPr>
              <a:t>b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 (</a:t>
            </a:r>
            <a:r>
              <a:rPr lang="en-GB" sz="1400" dirty="0" err="1" smtClean="0"/>
              <a:t>E</a:t>
            </a:r>
            <a:r>
              <a:rPr lang="en-GB" sz="1400" baseline="-25000" dirty="0" err="1" smtClean="0"/>
              <a:t>max</a:t>
            </a:r>
            <a:r>
              <a:rPr lang="en-GB" sz="1400" dirty="0" smtClean="0"/>
              <a:t> </a:t>
            </a:r>
            <a:r>
              <a:rPr lang="en-GB" sz="1400" dirty="0"/>
              <a:t>= </a:t>
            </a:r>
            <a:r>
              <a:rPr lang="en-GB" sz="1400" dirty="0" smtClean="0"/>
              <a:t>25 </a:t>
            </a:r>
            <a:r>
              <a:rPr lang="en-GB" sz="1400" dirty="0" err="1" smtClean="0"/>
              <a:t>keV</a:t>
            </a:r>
            <a:r>
              <a:rPr lang="en-GB" sz="1400" dirty="0" smtClean="0"/>
              <a:t>)</a:t>
            </a:r>
            <a:endParaRPr lang="en-GB" sz="2000" dirty="0" smtClean="0"/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Sample specifications: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d </a:t>
            </a:r>
            <a:r>
              <a:rPr lang="en-GB" sz="1400" dirty="0"/>
              <a:t>= 1.5 </a:t>
            </a:r>
            <a:r>
              <a:rPr lang="en-GB" sz="1400" dirty="0" smtClean="0"/>
              <a:t>cm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(180 ± 5) </a:t>
            </a:r>
            <a:r>
              <a:rPr lang="en-GB" sz="1400" dirty="0">
                <a:latin typeface="Symbol" charset="2"/>
                <a:cs typeface="Symbol" charset="2"/>
              </a:rPr>
              <a:t>m</a:t>
            </a:r>
            <a:r>
              <a:rPr lang="en-GB" sz="1400" dirty="0"/>
              <a:t>g metallic Ni (516 </a:t>
            </a:r>
            <a:r>
              <a:rPr lang="en-GB" sz="1400" dirty="0" err="1"/>
              <a:t>kBq</a:t>
            </a:r>
            <a:r>
              <a:rPr lang="en-GB" sz="1400" dirty="0"/>
              <a:t>): </a:t>
            </a:r>
            <a:r>
              <a:rPr lang="en-GB" sz="1400" dirty="0" smtClean="0"/>
              <a:t>95</a:t>
            </a:r>
            <a:r>
              <a:rPr lang="en-GB" sz="1400" dirty="0"/>
              <a:t>% </a:t>
            </a:r>
            <a:r>
              <a:rPr lang="en-GB" sz="1400" baseline="30000" dirty="0" smtClean="0">
                <a:solidFill>
                  <a:srgbClr val="4F81BD"/>
                </a:solidFill>
              </a:rPr>
              <a:t>59</a:t>
            </a:r>
            <a:r>
              <a:rPr lang="en-GB" sz="1400" dirty="0" smtClean="0">
                <a:solidFill>
                  <a:srgbClr val="4F81BD"/>
                </a:solidFill>
              </a:rPr>
              <a:t>Ni:</a:t>
            </a:r>
            <a:r>
              <a:rPr lang="en-GB" sz="1400" dirty="0" smtClean="0"/>
              <a:t> </a:t>
            </a:r>
            <a:r>
              <a:rPr lang="en-GB" sz="1400" dirty="0" smtClean="0">
                <a:solidFill>
                  <a:srgbClr val="4F81BD"/>
                </a:solidFill>
              </a:rPr>
              <a:t>cross-section measurement</a:t>
            </a:r>
          </a:p>
          <a:p>
            <a:pPr marL="1200150" lvl="2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400" dirty="0" smtClean="0"/>
              <a:t>thickness = 102 nm</a:t>
            </a:r>
            <a:endParaRPr lang="en-GB" sz="14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(205</a:t>
            </a:r>
            <a:r>
              <a:rPr lang="en-GB" sz="1400" dirty="0"/>
              <a:t> ± 5)</a:t>
            </a:r>
            <a:r>
              <a:rPr lang="en-GB" sz="1400" dirty="0" smtClean="0"/>
              <a:t> </a:t>
            </a:r>
            <a:r>
              <a:rPr lang="en-GB" sz="1400" dirty="0">
                <a:latin typeface="Symbol" charset="2"/>
                <a:cs typeface="Symbol" charset="2"/>
              </a:rPr>
              <a:t>m</a:t>
            </a:r>
            <a:r>
              <a:rPr lang="en-GB" sz="1400" dirty="0"/>
              <a:t>g </a:t>
            </a:r>
            <a:r>
              <a:rPr lang="en-GB" sz="1400" dirty="0" err="1" smtClean="0"/>
              <a:t>LiF</a:t>
            </a:r>
            <a:r>
              <a:rPr lang="en-GB" sz="1400" dirty="0"/>
              <a:t>: </a:t>
            </a:r>
            <a:r>
              <a:rPr lang="en-GB" sz="1400" dirty="0" smtClean="0"/>
              <a:t>95</a:t>
            </a:r>
            <a:r>
              <a:rPr lang="en-GB" sz="1400" dirty="0"/>
              <a:t>% </a:t>
            </a:r>
            <a:r>
              <a:rPr lang="en-GB" sz="1400" baseline="30000" dirty="0" smtClean="0">
                <a:solidFill>
                  <a:srgbClr val="4F81BD"/>
                </a:solidFill>
              </a:rPr>
              <a:t>6</a:t>
            </a:r>
            <a:r>
              <a:rPr lang="en-GB" sz="1400" dirty="0">
                <a:solidFill>
                  <a:srgbClr val="4F81BD"/>
                </a:solidFill>
              </a:rPr>
              <a:t>Li: n</a:t>
            </a:r>
            <a:r>
              <a:rPr lang="en-GB" sz="1400" dirty="0" smtClean="0">
                <a:solidFill>
                  <a:srgbClr val="4F81BD"/>
                </a:solidFill>
              </a:rPr>
              <a:t>eutron </a:t>
            </a:r>
            <a:r>
              <a:rPr lang="en-GB" sz="1400" dirty="0" err="1" smtClean="0">
                <a:solidFill>
                  <a:srgbClr val="4F81BD"/>
                </a:solidFill>
              </a:rPr>
              <a:t>fluence</a:t>
            </a:r>
            <a:r>
              <a:rPr lang="en-GB" sz="1400" dirty="0" smtClean="0">
                <a:solidFill>
                  <a:srgbClr val="4F81BD"/>
                </a:solidFill>
              </a:rPr>
              <a:t> measurement = Beam Interception Factor (BIF)</a:t>
            </a:r>
            <a:endParaRPr lang="en-GB" sz="1400" dirty="0">
              <a:solidFill>
                <a:srgbClr val="4F81BD"/>
              </a:solidFill>
            </a:endParaRPr>
          </a:p>
          <a:p>
            <a:pPr marL="1200150" lvl="2" indent="-3429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400" dirty="0" smtClean="0"/>
              <a:t>thickness </a:t>
            </a:r>
            <a:r>
              <a:rPr lang="en-GB" sz="1400" dirty="0"/>
              <a:t>= </a:t>
            </a:r>
            <a:r>
              <a:rPr lang="en-GB" sz="1400" dirty="0" smtClean="0"/>
              <a:t>394 </a:t>
            </a:r>
            <a:r>
              <a:rPr lang="en-GB" sz="1400" dirty="0"/>
              <a:t>nm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electro</a:t>
            </a:r>
            <a:r>
              <a:rPr lang="en-GB" sz="1400" dirty="0"/>
              <a:t>-plated on </a:t>
            </a:r>
            <a:r>
              <a:rPr lang="en-GB" sz="1400" dirty="0" smtClean="0"/>
              <a:t>25 </a:t>
            </a:r>
            <a:r>
              <a:rPr lang="en-GB" sz="1400" dirty="0" smtClean="0">
                <a:latin typeface="Symbol" charset="2"/>
                <a:cs typeface="Symbol" charset="2"/>
              </a:rPr>
              <a:t>m</a:t>
            </a:r>
            <a:r>
              <a:rPr lang="en-GB" sz="1400" dirty="0" smtClean="0"/>
              <a:t>m </a:t>
            </a:r>
            <a:r>
              <a:rPr lang="en-GB" sz="1400" dirty="0" err="1" smtClean="0"/>
              <a:t>Pt</a:t>
            </a:r>
            <a:r>
              <a:rPr lang="en-GB" sz="1400" dirty="0" smtClean="0"/>
              <a:t> foil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Reactions </a:t>
            </a:r>
            <a:r>
              <a:rPr lang="en-GB" sz="2000" dirty="0"/>
              <a:t>and </a:t>
            </a:r>
            <a:r>
              <a:rPr lang="en-GB" sz="2000" dirty="0" smtClean="0">
                <a:solidFill>
                  <a:srgbClr val="4F81BD"/>
                </a:solidFill>
              </a:rPr>
              <a:t>products </a:t>
            </a:r>
            <a:r>
              <a:rPr lang="en-GB" sz="2000" dirty="0" smtClean="0"/>
              <a:t>(emitted in 4</a:t>
            </a:r>
            <a:r>
              <a:rPr lang="en-GB" sz="2000" dirty="0" smtClean="0">
                <a:latin typeface="Symbol" charset="2"/>
                <a:cs typeface="Symbol" charset="2"/>
              </a:rPr>
              <a:t>p</a:t>
            </a:r>
            <a:r>
              <a:rPr lang="en-GB" sz="2000" dirty="0" smtClean="0"/>
              <a:t>):</a:t>
            </a:r>
            <a:endParaRPr lang="en-GB" sz="2000" dirty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GB" sz="2000" dirty="0" smtClean="0"/>
          </a:p>
          <a:p>
            <a:pPr marL="685800" lvl="1" fontAlgn="auto">
              <a:spcAft>
                <a:spcPts val="0"/>
              </a:spcAft>
              <a:buFont typeface="Symbol" charset="0"/>
              <a:buChar char=""/>
              <a:defRPr/>
            </a:pPr>
            <a:endParaRPr lang="en-GB" sz="16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baseline="30000" dirty="0">
                <a:latin typeface="+mn-lt"/>
              </a:rPr>
              <a:t>59</a:t>
            </a:r>
            <a:r>
              <a:rPr lang="en-GB" b="1" dirty="0">
                <a:latin typeface="+mn-lt"/>
              </a:rPr>
              <a:t>Ni Sample</a:t>
            </a:r>
            <a:endParaRPr lang="en-US" b="1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36FD-9F0B-4F2C-A4AF-66B03BC07BD6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35845" name="Picture 5" descr="DSC01378.JPG"/>
          <p:cNvPicPr>
            <a:picLocks noChangeAspect="1"/>
          </p:cNvPicPr>
          <p:nvPr/>
        </p:nvPicPr>
        <p:blipFill>
          <a:blip r:embed="rId2"/>
          <a:srcRect l="22717" t="11771" r="22757" b="8870"/>
          <a:stretch>
            <a:fillRect/>
          </a:stretch>
        </p:blipFill>
        <p:spPr bwMode="auto">
          <a:xfrm>
            <a:off x="7246938" y="1238250"/>
            <a:ext cx="16462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4213" y="4460875"/>
          <a:ext cx="343693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180"/>
                <a:gridCol w="906475"/>
                <a:gridCol w="11458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Reaction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Particle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</a:t>
                      </a:r>
                      <a:r>
                        <a:rPr lang="en-GB" sz="1600" baseline="-25000" dirty="0" err="1" smtClean="0"/>
                        <a:t>max</a:t>
                      </a:r>
                      <a:r>
                        <a:rPr lang="en-GB" sz="1600" baseline="-25000" dirty="0" smtClean="0"/>
                        <a:t>  </a:t>
                      </a:r>
                      <a:r>
                        <a:rPr lang="en-GB" sz="1600" baseline="0" dirty="0" smtClean="0"/>
                        <a:t>[MeV]</a:t>
                      </a:r>
                      <a:endParaRPr lang="en-GB" sz="16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59</a:t>
                      </a:r>
                      <a:r>
                        <a:rPr lang="en-GB" sz="1600" dirty="0" smtClean="0"/>
                        <a:t>Ni(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r>
                        <a:rPr lang="en-GB" sz="1600" baseline="30000" dirty="0" smtClean="0"/>
                        <a:t>56</a:t>
                      </a:r>
                      <a:r>
                        <a:rPr lang="en-GB" sz="1600" dirty="0" smtClean="0"/>
                        <a:t>Fe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4.76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30000" dirty="0" smtClean="0"/>
                        <a:t>59</a:t>
                      </a:r>
                      <a:r>
                        <a:rPr lang="en-GB" sz="1600" dirty="0" smtClean="0"/>
                        <a:t>Ni(</a:t>
                      </a:r>
                      <a:r>
                        <a:rPr lang="en-GB" sz="1600" dirty="0" err="1" smtClean="0"/>
                        <a:t>n,p</a:t>
                      </a:r>
                      <a:r>
                        <a:rPr lang="en-GB" sz="1600" dirty="0" smtClean="0"/>
                        <a:t>)</a:t>
                      </a:r>
                      <a:r>
                        <a:rPr lang="en-GB" sz="1600" baseline="30000" dirty="0" smtClean="0"/>
                        <a:t>59</a:t>
                      </a:r>
                      <a:r>
                        <a:rPr lang="en-GB" sz="1600" dirty="0" smtClean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1.82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30000" dirty="0" smtClean="0"/>
                        <a:t>6</a:t>
                      </a:r>
                      <a:r>
                        <a:rPr lang="en-GB" sz="1600" baseline="0" dirty="0" smtClean="0"/>
                        <a:t>L</a:t>
                      </a:r>
                      <a:r>
                        <a:rPr lang="en-GB" sz="1600" dirty="0" smtClean="0"/>
                        <a:t>i(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r>
                        <a:rPr lang="en-GB" sz="1600" baseline="30000" dirty="0" smtClean="0"/>
                        <a:t>3</a:t>
                      </a:r>
                      <a:r>
                        <a:rPr lang="en-GB" sz="1600" dirty="0" smtClean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2.06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30000" dirty="0" smtClean="0"/>
                        <a:t>6</a:t>
                      </a:r>
                      <a:r>
                        <a:rPr lang="en-GB" sz="1600" baseline="0" dirty="0" smtClean="0"/>
                        <a:t>L</a:t>
                      </a:r>
                      <a:r>
                        <a:rPr lang="en-GB" sz="1600" dirty="0" smtClean="0"/>
                        <a:t>i(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r>
                        <a:rPr lang="en-GB" sz="1600" baseline="30000" dirty="0" smtClean="0"/>
                        <a:t>3</a:t>
                      </a:r>
                      <a:r>
                        <a:rPr lang="en-GB" sz="1600" dirty="0" smtClean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2.73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ParticleSpectra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4160838"/>
            <a:ext cx="34210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256088" y="5591175"/>
            <a:ext cx="98583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3388" y="5011738"/>
            <a:ext cx="947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F81BD"/>
                </a:solidFill>
                <a:latin typeface="Calibri" pitchFamily="34" charset="0"/>
              </a:rPr>
              <a:t>Expected</a:t>
            </a:r>
          </a:p>
          <a:p>
            <a:r>
              <a:rPr lang="en-GB" sz="1600">
                <a:solidFill>
                  <a:srgbClr val="4F81BD"/>
                </a:solidFill>
                <a:latin typeface="Calibri" pitchFamily="34" charset="0"/>
              </a:rPr>
              <a:t>Spectra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1"/>
          </p:nvPr>
        </p:nvSpPr>
        <p:spPr>
          <a:xfrm>
            <a:off x="227013" y="1243013"/>
            <a:ext cx="8666162" cy="5311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8 </a:t>
            </a:r>
            <a:r>
              <a:rPr lang="en-GB" sz="2000" dirty="0" err="1" smtClean="0"/>
              <a:t>sCVD</a:t>
            </a:r>
            <a:r>
              <a:rPr lang="en-GB" sz="2000" dirty="0" smtClean="0"/>
              <a:t> + 1 DOI diamond diodes:</a:t>
            </a: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dirty="0" smtClean="0"/>
              <a:t>Thickness: 150 </a:t>
            </a:r>
            <a:r>
              <a:rPr lang="en-GB" sz="1600" dirty="0" smtClean="0">
                <a:latin typeface="Symbol" charset="2"/>
                <a:cs typeface="Symbol" charset="2"/>
              </a:rPr>
              <a:t>m</a:t>
            </a:r>
            <a:r>
              <a:rPr lang="en-GB" sz="1600" dirty="0" smtClean="0"/>
              <a:t>m</a:t>
            </a:r>
          </a:p>
          <a:p>
            <a:pPr marL="85725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dirty="0" smtClean="0"/>
              <a:t>Electrodes: 200 nm Al 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400" dirty="0" smtClean="0"/>
              <a:t>(in addition: 500 </a:t>
            </a:r>
            <a:r>
              <a:rPr lang="en-GB" sz="1400" dirty="0" smtClean="0">
                <a:latin typeface="Symbol" charset="2"/>
                <a:cs typeface="Symbol" charset="2"/>
              </a:rPr>
              <a:t>m</a:t>
            </a:r>
            <a:r>
              <a:rPr lang="en-GB" sz="1400" dirty="0" smtClean="0"/>
              <a:t>m </a:t>
            </a:r>
            <a:r>
              <a:rPr lang="en-GB" sz="1400" dirty="0" err="1" smtClean="0"/>
              <a:t>sCVD</a:t>
            </a:r>
            <a:r>
              <a:rPr lang="en-GB" sz="1400" dirty="0" smtClean="0"/>
              <a:t> diamond diode and 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400" dirty="0"/>
              <a:t> </a:t>
            </a:r>
            <a:r>
              <a:rPr lang="en-GB" sz="1400" dirty="0" smtClean="0"/>
              <a:t>                      Si diode for background measurements)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600" dirty="0" smtClean="0"/>
              <a:t>Materials:</a:t>
            </a:r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Diodes: C, Si, B, P</a:t>
            </a:r>
          </a:p>
          <a:p>
            <a:pPr marL="685800"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Electrodes: Al, Au, </a:t>
            </a:r>
            <a:r>
              <a:rPr lang="en-GB" sz="1600" dirty="0" err="1" smtClean="0"/>
              <a:t>Pt</a:t>
            </a:r>
            <a:r>
              <a:rPr lang="en-GB" sz="1600" dirty="0" smtClean="0"/>
              <a:t>, 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Glued and bonded to PCB structure: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600" dirty="0" smtClean="0"/>
              <a:t>Materials: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PCB: </a:t>
            </a:r>
            <a:r>
              <a:rPr lang="en-GB" sz="1600" dirty="0"/>
              <a:t>e</a:t>
            </a:r>
            <a:r>
              <a:rPr lang="en-GB" sz="1600" dirty="0" smtClean="0"/>
              <a:t>poxy resin, Cu, Au, Ni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GB" sz="1600" dirty="0" smtClean="0"/>
              <a:t>Bonding: </a:t>
            </a:r>
            <a:r>
              <a:rPr lang="en-GB" sz="1600" dirty="0" err="1" smtClean="0"/>
              <a:t>Staystick</a:t>
            </a:r>
            <a:r>
              <a:rPr lang="en-GB" sz="1600" dirty="0" smtClean="0"/>
              <a:t> thermoplastic, Al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000" dirty="0" smtClean="0"/>
              <a:t>Sample fixed on the PCB structure: </a:t>
            </a:r>
          </a:p>
          <a:p>
            <a:pPr marL="40005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600" dirty="0" smtClean="0"/>
              <a:t>=&gt; 1.85 mm maximum distance between sample and detector</a:t>
            </a:r>
            <a:endParaRPr lang="en-GB" sz="16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8664575" cy="646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Spectroscopic Measurements with the Diamond Mosaic-Detector at </a:t>
            </a:r>
            <a:r>
              <a:rPr lang="en-GB" dirty="0" err="1">
                <a:latin typeface="+mn-lt"/>
              </a:rPr>
              <a:t>n_TOF</a:t>
            </a:r>
            <a:r>
              <a:rPr lang="en-GB" dirty="0">
                <a:latin typeface="+mn-lt"/>
              </a:rPr>
              <a:t> at CERN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The Diamond Mosaic-Detector</a:t>
            </a:r>
            <a:r>
              <a:rPr lang="en-GB" b="1" baseline="30000" dirty="0">
                <a:latin typeface="+mn-lt"/>
              </a:rPr>
              <a:t>1)</a:t>
            </a:r>
            <a:endParaRPr lang="en-US" b="1" baseline="30000" dirty="0"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18/12/12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DE5C7-13DE-4547-9D11-CD62FF884FD3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36869" name="Picture 5" descr="DSC013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1379538"/>
            <a:ext cx="418465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6"/>
          <p:cNvSpPr>
            <a:spLocks noGrp="1" noChangeAspect="1"/>
          </p:cNvSpPr>
          <p:nvPr>
            <p:ph type="ftr" sz="quarter" idx="11"/>
          </p:nvPr>
        </p:nvSpPr>
        <p:spPr>
          <a:xfrm>
            <a:off x="2776538" y="6356350"/>
            <a:ext cx="3600450" cy="454025"/>
          </a:xfrm>
        </p:spPr>
        <p:txBody>
          <a:bodyPr/>
          <a:lstStyle/>
          <a:p>
            <a:pPr>
              <a:defRPr/>
            </a:pPr>
            <a:r>
              <a:rPr lang="en-GB" baseline="30000" dirty="0" smtClean="0"/>
              <a:t>1)</a:t>
            </a:r>
            <a:r>
              <a:rPr lang="en-GB" dirty="0" smtClean="0"/>
              <a:t> Sponsored by CIVIDEC Instrumentation GmbH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Macintosh PowerPoint</Application>
  <PresentationFormat>Bildschirmpräsentation (4:3)</PresentationFormat>
  <Paragraphs>325</Paragraphs>
  <Slides>22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Calibri</vt:lpstr>
      <vt:lpstr>Arial</vt:lpstr>
      <vt:lpstr>Symbol</vt:lpstr>
      <vt:lpstr>ＭＳ ゴシック</vt:lpstr>
      <vt:lpstr>Office Theme</vt:lpstr>
      <vt:lpstr>Custom Design</vt:lpstr>
      <vt:lpstr>Equation</vt:lpstr>
      <vt:lpstr>Spectroscopic Measurements with the Diamond Mosaic-Detector  at n_TOF at CERN</vt:lpstr>
      <vt:lpstr>Folie 2</vt:lpstr>
      <vt:lpstr>THE N_TOF EXPERIMENT AT CERN</vt:lpstr>
      <vt:lpstr>Folie 4</vt:lpstr>
      <vt:lpstr>Folie 5</vt:lpstr>
      <vt:lpstr>Folie 6</vt:lpstr>
      <vt:lpstr>THE MEASUREMENT</vt:lpstr>
      <vt:lpstr>Folie 8</vt:lpstr>
      <vt:lpstr>Folie 9</vt:lpstr>
      <vt:lpstr>Folie 10</vt:lpstr>
      <vt:lpstr>Folie 11</vt:lpstr>
      <vt:lpstr>PRELIMINARY RESULTS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CONCLUSIONS</vt:lpstr>
      <vt:lpstr>Folie 21</vt:lpstr>
      <vt:lpstr>Acknowledgements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Weiss</dc:creator>
  <cp:lastModifiedBy>Michael Träger</cp:lastModifiedBy>
  <cp:revision>690</cp:revision>
  <dcterms:created xsi:type="dcterms:W3CDTF">2012-03-26T07:41:12Z</dcterms:created>
  <dcterms:modified xsi:type="dcterms:W3CDTF">2013-01-22T18:43:56Z</dcterms:modified>
</cp:coreProperties>
</file>